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34" r:id="rId2"/>
    <p:sldMasterId id="2147484173" r:id="rId3"/>
    <p:sldMasterId id="2147484241" r:id="rId4"/>
  </p:sldMasterIdLst>
  <p:notesMasterIdLst>
    <p:notesMasterId r:id="rId49"/>
  </p:notesMasterIdLst>
  <p:handoutMasterIdLst>
    <p:handoutMasterId r:id="rId50"/>
  </p:handoutMasterIdLst>
  <p:sldIdLst>
    <p:sldId id="258" r:id="rId5"/>
    <p:sldId id="495" r:id="rId6"/>
    <p:sldId id="336" r:id="rId7"/>
    <p:sldId id="383" r:id="rId8"/>
    <p:sldId id="599" r:id="rId9"/>
    <p:sldId id="600" r:id="rId10"/>
    <p:sldId id="601" r:id="rId11"/>
    <p:sldId id="539" r:id="rId12"/>
    <p:sldId id="625" r:id="rId13"/>
    <p:sldId id="606" r:id="rId14"/>
    <p:sldId id="626" r:id="rId15"/>
    <p:sldId id="608" r:id="rId16"/>
    <p:sldId id="613" r:id="rId17"/>
    <p:sldId id="586" r:id="rId18"/>
    <p:sldId id="595" r:id="rId19"/>
    <p:sldId id="596" r:id="rId20"/>
    <p:sldId id="597" r:id="rId21"/>
    <p:sldId id="591" r:id="rId22"/>
    <p:sldId id="611" r:id="rId23"/>
    <p:sldId id="612" r:id="rId24"/>
    <p:sldId id="620" r:id="rId25"/>
    <p:sldId id="545" r:id="rId26"/>
    <p:sldId id="548" r:id="rId27"/>
    <p:sldId id="549" r:id="rId28"/>
    <p:sldId id="550" r:id="rId29"/>
    <p:sldId id="621" r:id="rId30"/>
    <p:sldId id="551" r:id="rId31"/>
    <p:sldId id="552" r:id="rId32"/>
    <p:sldId id="553" r:id="rId33"/>
    <p:sldId id="622" r:id="rId34"/>
    <p:sldId id="623" r:id="rId35"/>
    <p:sldId id="614" r:id="rId36"/>
    <p:sldId id="617" r:id="rId37"/>
    <p:sldId id="615" r:id="rId38"/>
    <p:sldId id="616" r:id="rId39"/>
    <p:sldId id="618" r:id="rId40"/>
    <p:sldId id="619" r:id="rId41"/>
    <p:sldId id="610" r:id="rId42"/>
    <p:sldId id="555" r:id="rId43"/>
    <p:sldId id="594" r:id="rId44"/>
    <p:sldId id="556" r:id="rId45"/>
    <p:sldId id="590" r:id="rId46"/>
    <p:sldId id="589" r:id="rId47"/>
    <p:sldId id="558" r:id="rId4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2C7"/>
    <a:srgbClr val="669900"/>
    <a:srgbClr val="3366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07" autoAdjust="0"/>
    <p:restoredTop sz="79760" autoAdjust="0"/>
  </p:normalViewPr>
  <p:slideViewPr>
    <p:cSldViewPr snapToGrid="0">
      <p:cViewPr>
        <p:scale>
          <a:sx n="100" d="100"/>
          <a:sy n="100" d="100"/>
        </p:scale>
        <p:origin x="1096" y="23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4895572F-48CB-4B48-8DB8-932054FBD596}"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8CD0622-8AA9-394B-97AA-FA17F7D29FFC}" type="slidenum">
              <a:rPr lang="en-US"/>
              <a:pPr/>
              <a:t>‹#›</a:t>
            </a:fld>
            <a:endParaRPr lang="en-US"/>
          </a:p>
        </p:txBody>
      </p:sp>
    </p:spTree>
    <p:extLst>
      <p:ext uri="{BB962C8B-B14F-4D97-AF65-F5344CB8AC3E}">
        <p14:creationId xmlns:p14="http://schemas.microsoft.com/office/powerpoint/2010/main" val="70671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6338935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r>
              <a:rPr lang="en-US" b="1" i="1"/>
              <a:t>Pre-Class music: </a:t>
            </a:r>
            <a:r>
              <a:rPr lang="en-US"/>
              <a:t>“I Can’t Get No Satisfaction” by The Rolling Stones (See Tip #553)</a:t>
            </a:r>
          </a:p>
          <a:p>
            <a:endParaRPr lang="en-US"/>
          </a:p>
          <a:p>
            <a:r>
              <a:rPr lang="en-US"/>
              <a:t>The key concepts covered in this song are:</a:t>
            </a:r>
          </a:p>
          <a:p>
            <a:pPr marL="171450" indent="-171450">
              <a:buFont typeface="Arial" panose="020B0604020202020204" pitchFamily="34" charset="0"/>
              <a:buChar char="•"/>
            </a:pPr>
            <a:r>
              <a:rPr lang="en-US"/>
              <a:t>Utility maximization</a:t>
            </a:r>
          </a:p>
          <a:p>
            <a:pPr marL="171450" indent="-171450">
              <a:buFont typeface="Arial" panose="020B0604020202020204" pitchFamily="34" charset="0"/>
              <a:buChar char="•"/>
            </a:pPr>
            <a:r>
              <a:rPr lang="en-US"/>
              <a:t>Diminishing marginal utility</a:t>
            </a:r>
          </a:p>
          <a:p>
            <a:endParaRPr lang="en-US"/>
          </a:p>
          <a:p>
            <a:r>
              <a:rPr lang="en-US"/>
              <a:t>Mick Jagger was an econ major (LSE) before he dropped out.  Ask students if they think Mick has diminishing marginal utility.</a:t>
            </a:r>
          </a:p>
          <a:p>
            <a:endParaRPr lang="en-US"/>
          </a:p>
          <a:p>
            <a:r>
              <a:rPr lang="en-US"/>
              <a:t>Another song you could play as pre-class music is “Price Tag” by Jesse J (Featuring </a:t>
            </a:r>
            <a:r>
              <a:rPr lang="en-US" err="1"/>
              <a:t>B.o.B</a:t>
            </a:r>
            <a:r>
              <a:rPr lang="en-US"/>
              <a:t>.) (See Tip #554)</a:t>
            </a:r>
          </a:p>
          <a:p>
            <a:endParaRPr lang="en-US"/>
          </a:p>
          <a:p>
            <a:r>
              <a:rPr lang="en-US"/>
              <a:t>In this song, real happiness isn’t about money. You could ask your students to come up with some examples of goods where the “price tag” does not fully reflect the good’s value.</a:t>
            </a:r>
          </a:p>
          <a:p>
            <a:endParaRPr lang="en-US"/>
          </a:p>
          <a:p>
            <a:r>
              <a:rPr lang="en-US"/>
              <a:t>The other key concepts covered in this song are:</a:t>
            </a:r>
          </a:p>
          <a:p>
            <a:pPr marL="171450" indent="-171450">
              <a:buFont typeface="Arial" panose="020B0604020202020204" pitchFamily="34" charset="0"/>
              <a:buChar char="•"/>
            </a:pPr>
            <a:r>
              <a:rPr lang="en-US"/>
              <a:t>Diminishing marginal utility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endParaRPr 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b="1" i="1" dirty="0"/>
              <a:t>Image: </a:t>
            </a:r>
            <a:r>
              <a:rPr lang="en-US" dirty="0"/>
              <a:t>Figure 16.1</a:t>
            </a:r>
          </a:p>
          <a:p>
            <a:endParaRPr lang="en-US" dirty="0"/>
          </a:p>
          <a:p>
            <a:r>
              <a:rPr lang="en-US" b="1" i="1" dirty="0"/>
              <a:t>Lecture notes:</a:t>
            </a:r>
          </a:p>
          <a:p>
            <a:endParaRPr lang="en-US" dirty="0"/>
          </a:p>
          <a:p>
            <a:r>
              <a:rPr lang="en-US" dirty="0"/>
              <a:t>The top figure shows total utility. </a:t>
            </a:r>
          </a:p>
          <a:p>
            <a:pPr marL="171450" indent="-171450">
              <a:buFont typeface="Arial" panose="020B0604020202020204" pitchFamily="34" charset="0"/>
              <a:buChar char="•"/>
            </a:pPr>
            <a:r>
              <a:rPr lang="en-US" dirty="0"/>
              <a:t>At first, it increases as you eat more brownies.</a:t>
            </a:r>
          </a:p>
          <a:p>
            <a:pPr marL="171450" indent="-171450">
              <a:buFont typeface="Arial" panose="020B0604020202020204" pitchFamily="34" charset="0"/>
              <a:buChar char="•"/>
            </a:pPr>
            <a:r>
              <a:rPr lang="en-US" dirty="0"/>
              <a:t>Total utility is maximized somewhere between the fifth and sixth brownie.</a:t>
            </a:r>
          </a:p>
          <a:p>
            <a:pPr marL="171450" indent="-171450">
              <a:buFont typeface="Arial" panose="020B0604020202020204" pitchFamily="34" charset="0"/>
              <a:buChar char="•"/>
            </a:pPr>
            <a:r>
              <a:rPr lang="en-US" dirty="0"/>
              <a:t>As you eat more brownies, total utility starts to decrease.</a:t>
            </a:r>
          </a:p>
          <a:p>
            <a:pPr>
              <a:buFontTx/>
              <a:buChar char="•"/>
            </a:pPr>
            <a:endParaRPr lang="en-US" dirty="0"/>
          </a:p>
          <a:p>
            <a:r>
              <a:rPr lang="en-US" dirty="0"/>
              <a:t>The bottom figure shows marginal utility.</a:t>
            </a:r>
          </a:p>
          <a:p>
            <a:pPr marL="171450" indent="-171450">
              <a:buFont typeface="Arial" panose="020B0604020202020204" pitchFamily="34" charset="0"/>
              <a:buChar char="•"/>
            </a:pPr>
            <a:r>
              <a:rPr lang="en-US" dirty="0"/>
              <a:t>From 0–5.5 brownies, marginal utility is positive but decreasing.</a:t>
            </a:r>
          </a:p>
          <a:p>
            <a:pPr marL="171450" indent="-171450">
              <a:buFont typeface="Arial" panose="020B0604020202020204" pitchFamily="34" charset="0"/>
              <a:buChar char="•"/>
            </a:pPr>
            <a:r>
              <a:rPr lang="en-US" dirty="0"/>
              <a:t>Note from the dashed line: When total utility is maximized, marginal utility is zero.</a:t>
            </a:r>
          </a:p>
          <a:p>
            <a:pPr marL="171450" indent="-171450">
              <a:buFont typeface="Arial" panose="020B0604020202020204" pitchFamily="34" charset="0"/>
              <a:buChar char="•"/>
            </a:pPr>
            <a:r>
              <a:rPr lang="en-US" dirty="0"/>
              <a:t>After that, marginal utility becomes negative.</a:t>
            </a:r>
          </a:p>
          <a:p>
            <a:pPr>
              <a:buFontTx/>
              <a:buChar char="•"/>
            </a:pPr>
            <a:endParaRPr lang="en-US" dirty="0"/>
          </a:p>
          <a:p>
            <a:r>
              <a:rPr lang="en-US" dirty="0"/>
              <a:t>If you want to provide a mathematical explanation, you could explain that marginal utility is the derivative of total utility.</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i="1"/>
              <a:t>Real-World Example: </a:t>
            </a:r>
            <a:r>
              <a:rPr lang="en-US"/>
              <a:t>Newspapers vs. Candy Vending Machines (See Tip #580)</a:t>
            </a:r>
          </a:p>
          <a:p>
            <a:r>
              <a:rPr lang="en-US"/>
              <a:t>The example on the slide is based on the real-world example from the Interactive Instructor’s Guide.</a:t>
            </a:r>
          </a:p>
          <a:p>
            <a:endParaRPr lang="en-US" b="1" i="1"/>
          </a:p>
          <a:p>
            <a:pPr marL="171450" indent="-171450">
              <a:buFont typeface="Arial" panose="020B0604020202020204" pitchFamily="34" charset="0"/>
              <a:buChar char="•"/>
            </a:pPr>
            <a:r>
              <a:rPr lang="en-US"/>
              <a:t>You may have to explain the difference in the vending machines’ designs. I’ve found that many of them have not seen a newspaper vending machine.</a:t>
            </a:r>
          </a:p>
          <a:p>
            <a:pPr marL="171450" indent="-171450">
              <a:buFont typeface="Arial" panose="020B0604020202020204" pitchFamily="34" charset="0"/>
              <a:buChar char="•"/>
            </a:pPr>
            <a:r>
              <a:rPr lang="en-US"/>
              <a:t>The main point is that the marginal utility of a second soda is positive, while the marginal utility of a second newspaper is zero or even negative.</a:t>
            </a:r>
          </a:p>
          <a:p>
            <a:pPr marL="171450" indent="-171450">
              <a:buFont typeface="Arial" panose="020B0604020202020204" pitchFamily="34" charset="0"/>
              <a:buChar char="•"/>
            </a:pPr>
            <a:r>
              <a:rPr lang="en-US"/>
              <a:t>Ask your students whether they would take more than one soda if the vending machine was designed the same way as a newspaper vending machine. Sadly, many hands will go up.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r>
              <a:rPr lang="en-US" b="1" i="1"/>
              <a:t>Real-World Example: </a:t>
            </a:r>
            <a:r>
              <a:rPr lang="en-US"/>
              <a:t>Endless Shrimp and Diminishing Marginal Utility</a:t>
            </a:r>
            <a:endParaRPr lang="en-US" b="1" i="1"/>
          </a:p>
          <a:p>
            <a:r>
              <a:rPr lang="en-US"/>
              <a:t>The example on the slide is based on the real-world example from the Interactive Instructor’s Guide (See Tip #564).</a:t>
            </a:r>
          </a:p>
          <a:p>
            <a:endParaRPr lang="en-US"/>
          </a:p>
          <a:p>
            <a:pPr marL="171450" indent="-171450">
              <a:buFont typeface="Arial" panose="020B0604020202020204" pitchFamily="34" charset="0"/>
              <a:buChar char="•"/>
            </a:pPr>
            <a:r>
              <a:rPr lang="en-US"/>
              <a:t>Ask students: Given what we have discussed so far, at what point would a rational customer stop eating shrimp?</a:t>
            </a:r>
          </a:p>
          <a:p>
            <a:pPr marL="628650" lvl="1" indent="-171450">
              <a:buFontTx/>
              <a:buChar char="•"/>
            </a:pPr>
            <a:r>
              <a:rPr lang="en-US"/>
              <a:t>They will eat to the point that the marginal utility from the past shrimp is equal to zero. Total utility is maximized.</a:t>
            </a:r>
          </a:p>
          <a:p>
            <a:pPr marL="171450" indent="-171450">
              <a:buFont typeface="Arial" panose="020B0604020202020204" pitchFamily="34" charset="0"/>
              <a:buChar char="•"/>
            </a:pPr>
            <a:r>
              <a:rPr lang="en-US"/>
              <a:t>It’s unlikely that students will know the answer, but it could be interesting to see what answers they come up with.</a:t>
            </a:r>
          </a:p>
          <a:p>
            <a:pPr marL="171450" indent="-171450">
              <a:buFont typeface="Arial" panose="020B0604020202020204" pitchFamily="34" charset="0"/>
              <a:buChar char="•"/>
            </a:pPr>
            <a:r>
              <a:rPr lang="en-US"/>
              <a:t>Given that an inside source’s estimated cost was $5 per pound, including shrimp, cooking ingredients, and labor, the restaurant would start to lose money after about three pounds.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r>
              <a:rPr lang="en-US" b="1" i="1" dirty="0"/>
              <a:t>Lecture notes:</a:t>
            </a:r>
            <a:endParaRPr lang="en-US" sz="2400" dirty="0">
              <a:latin typeface="Arial" pitchFamily="-107" charset="0"/>
            </a:endParaRPr>
          </a:p>
          <a:p>
            <a:endParaRPr lang="en-US" dirty="0"/>
          </a:p>
          <a:p>
            <a:r>
              <a:rPr lang="en-US" dirty="0"/>
              <a:t>Note that diminishing marginal utility does not have to decline immediately, it just has to decrease at some point.</a:t>
            </a:r>
          </a:p>
          <a:p>
            <a:endParaRPr lang="en-US" dirty="0"/>
          </a:p>
          <a:p>
            <a:r>
              <a:rPr lang="en-US" dirty="0"/>
              <a:t>Another example students may relate to: Alcohol and drugs.</a:t>
            </a:r>
          </a:p>
          <a:p>
            <a:endParaRPr lang="en-US" dirty="0"/>
          </a:p>
          <a:p>
            <a:r>
              <a:rPr lang="en-US" dirty="0"/>
              <a:t>Why just temporarily?  </a:t>
            </a:r>
          </a:p>
          <a:p>
            <a:pPr marL="171450" indent="-171450">
              <a:buFont typeface="Arial" panose="020B0604020202020204" pitchFamily="34" charset="0"/>
              <a:buChar char="•"/>
            </a:pPr>
            <a:r>
              <a:rPr lang="en-US" dirty="0"/>
              <a:t>If increasing marginal utility was possible and continually persisted, you would find that with every passing second you would enjoy what you were doing more and never want to stop. We obviously do not observe this type of behavior</a:t>
            </a:r>
            <a:r>
              <a:rPr lang="en-US" dirty="0" smtClean="0"/>
              <a:t>.</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[Mathias Wilson/</a:t>
            </a:r>
            <a:r>
              <a:rPr lang="en-US" dirty="0" err="1" smtClean="0"/>
              <a:t>iStockphoto.com</a:t>
            </a:r>
            <a:r>
              <a:rPr lang="en-US" dirty="0" smtClean="0"/>
              <a: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i="1"/>
              <a:t>“Economics in the Media” Slide</a:t>
            </a:r>
          </a:p>
          <a:p>
            <a:endParaRPr lang="en-US" b="1" i="1"/>
          </a:p>
          <a:p>
            <a:r>
              <a:rPr lang="en-US" b="1" i="1"/>
              <a:t>Lecture tip: </a:t>
            </a:r>
          </a:p>
          <a:p>
            <a:r>
              <a:rPr lang="en-US" i="1"/>
              <a:t>The clip mentioned on the slide can be found in the Interactive Instructor’s Guide. Access the direct link by clicking the icon in the PowerPoint above. </a:t>
            </a:r>
          </a:p>
          <a:p>
            <a:endParaRPr lang="en-US" i="1"/>
          </a:p>
          <a:p>
            <a:r>
              <a:rPr lang="en-US"/>
              <a:t>The key concepts covered in this clip are:</a:t>
            </a:r>
          </a:p>
          <a:p>
            <a:pPr marL="171450" indent="-171450">
              <a:buFont typeface="Arial" panose="020B0604020202020204" pitchFamily="34" charset="0"/>
              <a:buChar char="•"/>
            </a:pPr>
            <a:r>
              <a:rPr lang="en-US"/>
              <a:t>Incentives</a:t>
            </a:r>
          </a:p>
          <a:p>
            <a:pPr marL="171450" indent="-171450">
              <a:buFont typeface="Arial" panose="020B0604020202020204" pitchFamily="34" charset="0"/>
              <a:buChar char="•"/>
            </a:pPr>
            <a:r>
              <a:rPr lang="en-US"/>
              <a:t>Marginal thinking</a:t>
            </a:r>
          </a:p>
          <a:p>
            <a:pPr marL="171450" indent="-171450">
              <a:buFont typeface="Arial" panose="020B0604020202020204" pitchFamily="34" charset="0"/>
              <a:buChar char="•"/>
            </a:pPr>
            <a:r>
              <a:rPr lang="en-US"/>
              <a:t>Diminishing marginal utility</a:t>
            </a:r>
          </a:p>
          <a:p>
            <a:pPr>
              <a:buFontTx/>
              <a:buChar char="•"/>
            </a:pPr>
            <a:endParaRPr lang="en-US"/>
          </a:p>
          <a:p>
            <a:r>
              <a:rPr lang="en-US"/>
              <a:t>Who made the correct decision when ordering-–Homer or Marge? Why?</a:t>
            </a:r>
          </a:p>
        </p:txBody>
      </p:sp>
      <p:sp>
        <p:nvSpPr>
          <p:cNvPr id="4403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2F92964E-213B-6949-BA42-1E763E2BDBBE}" type="slidenum">
              <a:rPr lang="en-US">
                <a:solidFill>
                  <a:srgbClr val="000000"/>
                </a:solidFill>
                <a:latin typeface="Arial" pitchFamily="-107" charset="0"/>
              </a:rPr>
              <a:pPr eaLnBrk="1" hangingPunct="1"/>
              <a:t>15</a:t>
            </a:fld>
            <a:endParaRPr lang="en-US">
              <a:solidFill>
                <a:srgbClr val="000000"/>
              </a:solidFill>
              <a:latin typeface="Arial" pitchFamily="-107"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b="1" i="1"/>
              <a:t>“Economics in the Media” Slide</a:t>
            </a:r>
          </a:p>
          <a:p>
            <a:endParaRPr lang="en-US" b="1" i="1"/>
          </a:p>
          <a:p>
            <a:r>
              <a:rPr lang="en-US" b="1" i="1"/>
              <a:t>Lecture tip: </a:t>
            </a:r>
          </a:p>
          <a:p>
            <a:r>
              <a:rPr lang="en-US" i="1"/>
              <a:t>The clip mentioned on the slide can be found in the Interactive Instructor’s Guide. Access the direct link by clicking the icon in the PowerPoint above. </a:t>
            </a:r>
          </a:p>
          <a:p>
            <a:endParaRPr lang="en-US" i="1"/>
          </a:p>
          <a:p>
            <a:r>
              <a:rPr lang="en-US"/>
              <a:t>The key concepts covered in this clip are:</a:t>
            </a:r>
          </a:p>
          <a:p>
            <a:pPr marL="171450" indent="-171450">
              <a:buFont typeface="Arial" panose="020B0604020202020204" pitchFamily="34" charset="0"/>
              <a:buChar char="•"/>
            </a:pPr>
            <a:r>
              <a:rPr lang="en-US"/>
              <a:t>Marginal thinking</a:t>
            </a:r>
          </a:p>
          <a:p>
            <a:pPr marL="171450" indent="-171450">
              <a:buFont typeface="Arial" panose="020B0604020202020204" pitchFamily="34" charset="0"/>
              <a:buChar char="•"/>
            </a:pPr>
            <a:r>
              <a:rPr lang="en-US"/>
              <a:t>Diminishing marginal utility</a:t>
            </a:r>
          </a:p>
        </p:txBody>
      </p:sp>
      <p:sp>
        <p:nvSpPr>
          <p:cNvPr id="46083"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23F23F7A-2BE2-6C48-8284-B2BD1A0BD403}" type="slidenum">
              <a:rPr lang="en-US">
                <a:solidFill>
                  <a:srgbClr val="000000"/>
                </a:solidFill>
                <a:latin typeface="Arial" pitchFamily="-107" charset="0"/>
              </a:rPr>
              <a:pPr eaLnBrk="1" hangingPunct="1"/>
              <a:t>16</a:t>
            </a:fld>
            <a:endParaRPr lang="en-US">
              <a:solidFill>
                <a:srgbClr val="000000"/>
              </a:solidFill>
              <a:latin typeface="Arial" pitchFamily="-107"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b="1" i="1"/>
              <a:t>“Economics in the Media” Slide</a:t>
            </a:r>
          </a:p>
          <a:p>
            <a:endParaRPr lang="en-US" b="1" i="1"/>
          </a:p>
          <a:p>
            <a:r>
              <a:rPr lang="en-US" b="1" i="1"/>
              <a:t>Lecture tip: </a:t>
            </a:r>
          </a:p>
          <a:p>
            <a:r>
              <a:rPr lang="en-US" i="1"/>
              <a:t>The clip mentioned on the slide can be found in the Interactive Instructor’s Guide. Access the direct link by clicking the icon in the PowerPoint above. </a:t>
            </a:r>
          </a:p>
          <a:p>
            <a:endParaRPr lang="en-US" i="1"/>
          </a:p>
          <a:p>
            <a:r>
              <a:rPr lang="en-US"/>
              <a:t>This scene provides a good example of diminishing marginal utility–Paul Newman’s character decides to eat fifty eggs on a whim in prison, and the other prisoners wager on whether he will be able to eat the eggs. He plays along in order to maximize the wages, only to pull through at the end.</a:t>
            </a:r>
          </a:p>
        </p:txBody>
      </p:sp>
      <p:sp>
        <p:nvSpPr>
          <p:cNvPr id="48131"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2DA2C550-2EAE-3247-ABFF-C6528DC0FA1A}" type="slidenum">
              <a:rPr lang="en-US">
                <a:solidFill>
                  <a:srgbClr val="000000"/>
                </a:solidFill>
                <a:latin typeface="Arial" pitchFamily="-107" charset="0"/>
              </a:rPr>
              <a:pPr eaLnBrk="1" hangingPunct="1"/>
              <a:t>17</a:t>
            </a:fld>
            <a:endParaRPr lang="en-US">
              <a:solidFill>
                <a:srgbClr val="000000"/>
              </a:solidFill>
              <a:latin typeface="Arial" pitchFamily="-107"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r>
              <a:rPr lang="en-US" b="1" i="1"/>
              <a:t>“Economics in the Media” Slide</a:t>
            </a:r>
          </a:p>
          <a:p>
            <a:endParaRPr lang="en-US" b="1" i="1"/>
          </a:p>
          <a:p>
            <a:r>
              <a:rPr lang="en-US" b="1" i="1"/>
              <a:t>Lecture tip: </a:t>
            </a:r>
          </a:p>
          <a:p>
            <a:r>
              <a:rPr lang="en-US" i="1"/>
              <a:t>The clip mentioned on the slide can be found in the Interactive Instructor’s Guide. Access the direct link by clicking the icon in the PowerPoint above. </a:t>
            </a:r>
          </a:p>
          <a:p>
            <a:endParaRPr lang="en-US" i="1"/>
          </a:p>
          <a:p>
            <a:r>
              <a:rPr lang="en-US"/>
              <a:t>The key concepts covered in this clip are:</a:t>
            </a:r>
          </a:p>
          <a:p>
            <a:pPr marL="171450" indent="-171450">
              <a:buFont typeface="Arial" panose="020B0604020202020204" pitchFamily="34" charset="0"/>
              <a:buChar char="•"/>
            </a:pPr>
            <a:r>
              <a:rPr lang="en-US"/>
              <a:t>Marginal thinking</a:t>
            </a:r>
          </a:p>
          <a:p>
            <a:pPr marL="171450" indent="-171450">
              <a:buFont typeface="Arial" panose="020B0604020202020204" pitchFamily="34" charset="0"/>
              <a:buChar char="•"/>
            </a:pPr>
            <a:r>
              <a:rPr lang="en-US"/>
              <a:t>Diminishing marginal utility</a:t>
            </a:r>
          </a:p>
          <a:p>
            <a:pPr>
              <a:buFontTx/>
              <a:buChar char="•"/>
            </a:pPr>
            <a:endParaRPr lang="en-US"/>
          </a:p>
          <a:p>
            <a:r>
              <a:rPr lang="en-US"/>
              <a:t>Ask students: Could you eat to the point of negative marginal utility?</a:t>
            </a:r>
          </a:p>
        </p:txBody>
      </p:sp>
      <p:sp>
        <p:nvSpPr>
          <p:cNvPr id="5017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442F64D8-09F0-6143-A76E-93E6FF5C1F7F}" type="slidenum">
              <a:rPr lang="en-US">
                <a:solidFill>
                  <a:srgbClr val="000000"/>
                </a:solidFill>
                <a:latin typeface="Arial" pitchFamily="-107" charset="0"/>
              </a:rPr>
              <a:pPr eaLnBrk="1" hangingPunct="1"/>
              <a:t>18</a:t>
            </a:fld>
            <a:endParaRPr lang="en-US">
              <a:solidFill>
                <a:srgbClr val="000000"/>
              </a:solidFill>
              <a:latin typeface="Arial" pitchFamily="-107"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r>
              <a:rPr lang="en-US" b="1" i="1"/>
              <a:t>Clicker question:</a:t>
            </a:r>
          </a:p>
          <a:p>
            <a:r>
              <a:rPr lang="en-US"/>
              <a:t>Correct answer: A, Marginal utility generally diminishes with additional consumption of a good.</a:t>
            </a:r>
          </a:p>
          <a:p>
            <a:endParaRPr lang="en-US" sz="2400">
              <a:latin typeface="Arial" pitchFamily="-107" charset="0"/>
            </a:endParaRPr>
          </a:p>
          <a:p>
            <a:r>
              <a:rPr lang="en-US" sz="2400">
                <a:latin typeface="Arial" pitchFamily="-107" charset="0"/>
              </a:rPr>
              <a:t>We still enjoy additional consumption, but we don</a:t>
            </a:r>
            <a:r>
              <a:rPr lang="ja-JP" altLang="en-US" sz="2400">
                <a:latin typeface="Arial" pitchFamily="-107" charset="0"/>
              </a:rPr>
              <a:t>’</a:t>
            </a:r>
            <a:r>
              <a:rPr lang="en-US" altLang="ja-JP" sz="2400">
                <a:latin typeface="Arial" pitchFamily="-107" charset="0"/>
              </a:rPr>
              <a:t>t enjoy it </a:t>
            </a:r>
            <a:r>
              <a:rPr lang="en-US" altLang="ja-JP" sz="2400" i="1">
                <a:latin typeface="Arial" pitchFamily="-107" charset="0"/>
              </a:rPr>
              <a:t>as much</a:t>
            </a:r>
            <a:r>
              <a:rPr lang="en-US" altLang="ja-JP" sz="2400">
                <a:latin typeface="Arial" pitchFamily="-107" charset="0"/>
              </a:rPr>
              <a:t> as the previous units.</a:t>
            </a:r>
            <a:endParaRPr lang="en-US" sz="2400">
              <a:latin typeface="Arial" pitchFamily="-10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r>
              <a:rPr lang="en-US" b="1" i="1"/>
              <a:t>Lecture notes:</a:t>
            </a:r>
            <a:endParaRPr lang="en-US" sz="2400">
              <a:latin typeface="Arial" pitchFamily="-107" charset="0"/>
            </a:endParaRPr>
          </a:p>
          <a:p>
            <a:endParaRPr lang="en-US"/>
          </a:p>
          <a:p>
            <a:pPr marL="171450" indent="-171450">
              <a:buFont typeface="Arial" panose="020B0604020202020204" pitchFamily="34" charset="0"/>
              <a:buChar char="•"/>
            </a:pPr>
            <a:r>
              <a:rPr lang="en-US"/>
              <a:t>Nonmonetary determinants of earnings include compensating differentials, human capital, location, lifestyle, unions, and efficiency wages.</a:t>
            </a:r>
          </a:p>
          <a:p>
            <a:pPr marL="171450" indent="-171450">
              <a:buFont typeface="Arial" panose="020B0604020202020204" pitchFamily="34" charset="0"/>
              <a:buChar char="•"/>
            </a:pPr>
            <a:r>
              <a:rPr lang="en-US"/>
              <a:t>A larger part of the remaining gap between men’s and women’s earnings can be explained by occupational crowding.</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r>
              <a:rPr lang="en-US" b="1" i="1"/>
              <a:t>Clicker question:</a:t>
            </a:r>
          </a:p>
          <a:p>
            <a:r>
              <a:rPr lang="en-US"/>
              <a:t>Correct answer: C, eating too much food at an all-you-can-eat buffet</a:t>
            </a:r>
          </a:p>
          <a:p>
            <a:endParaRPr lang="en-US"/>
          </a:p>
          <a:p>
            <a:r>
              <a:rPr lang="en-US"/>
              <a:t>Negative MU means we</a:t>
            </a:r>
            <a:r>
              <a:rPr lang="ja-JP" altLang="en-US"/>
              <a:t>’</a:t>
            </a:r>
            <a:r>
              <a:rPr lang="en-US" altLang="ja-JP"/>
              <a:t>ve consumed up to a point where further consumption makes us </a:t>
            </a:r>
            <a:r>
              <a:rPr lang="en-US" altLang="ja-JP" i="1"/>
              <a:t>worse </a:t>
            </a:r>
            <a:r>
              <a:rPr lang="en-US" altLang="ja-JP"/>
              <a:t>off. Maybe it makes us feel sick or even injures us. If MU &lt; 0, then TU decreases. At the buffet, it is easy and tempting to overeat since the marginal cost of more food is $0.</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r>
              <a:rPr lang="en-US" b="1" i="1" dirty="0"/>
              <a:t>Lecture notes:</a:t>
            </a:r>
            <a:endParaRPr lang="en-US" dirty="0"/>
          </a:p>
          <a:p>
            <a:endParaRPr lang="en-US" sz="2400" dirty="0">
              <a:latin typeface="Arial" pitchFamily="-107" charset="0"/>
            </a:endParaRPr>
          </a:p>
          <a:p>
            <a:r>
              <a:rPr lang="en-US" sz="2400" dirty="0"/>
              <a:t>This is a constrained optimization problem.</a:t>
            </a:r>
          </a:p>
          <a:p>
            <a:pPr marL="342900" indent="-342900">
              <a:buFont typeface="Arial" panose="020B0604020202020204" pitchFamily="34" charset="0"/>
              <a:buChar char="•"/>
            </a:pPr>
            <a:r>
              <a:rPr lang="en-US" sz="2400" dirty="0"/>
              <a:t>Goal: To optimize (maximize) utility</a:t>
            </a:r>
          </a:p>
          <a:p>
            <a:pPr marL="342900" indent="-342900">
              <a:buFont typeface="Arial" panose="020B0604020202020204" pitchFamily="34" charset="0"/>
              <a:buChar char="•"/>
            </a:pPr>
            <a:r>
              <a:rPr lang="en-US" sz="2400" dirty="0"/>
              <a:t>Constraint: Limited budget due to income and </a:t>
            </a:r>
            <a:r>
              <a:rPr lang="en-US" sz="2400" dirty="0" smtClean="0"/>
              <a:t>prices</a:t>
            </a:r>
          </a:p>
          <a:p>
            <a:pPr marL="342900" indent="-342900">
              <a:buFont typeface="Arial" panose="020B0604020202020204" pitchFamily="34" charset="0"/>
              <a:buChar char="•"/>
            </a:pPr>
            <a:endParaRPr lang="en-US" sz="2400" dirty="0" smtClean="0"/>
          </a:p>
          <a:p>
            <a:pPr marL="0" indent="0">
              <a:buFont typeface="Arial" panose="020B0604020202020204" pitchFamily="34" charset="0"/>
              <a:buNone/>
            </a:pPr>
            <a:r>
              <a:rPr lang="en-US" sz="2400" dirty="0" smtClean="0"/>
              <a:t>[Pizzas: Radius Images / </a:t>
            </a:r>
            <a:r>
              <a:rPr lang="en-US" sz="2400" dirty="0" err="1" smtClean="0"/>
              <a:t>Alamy</a:t>
            </a:r>
            <a:r>
              <a:rPr lang="en-US" sz="2400" dirty="0" smtClean="0"/>
              <a:t>; Smiley: </a:t>
            </a:r>
            <a:r>
              <a:rPr lang="en-US" sz="2400" dirty="0" err="1" smtClean="0"/>
              <a:t>Cristian</a:t>
            </a:r>
            <a:r>
              <a:rPr lang="en-US" sz="2400" dirty="0" smtClean="0"/>
              <a:t> </a:t>
            </a:r>
            <a:r>
              <a:rPr lang="en-US" sz="2400" dirty="0" err="1" smtClean="0"/>
              <a:t>Baitg</a:t>
            </a:r>
            <a:r>
              <a:rPr lang="en-US" sz="2400" dirty="0" smtClean="0"/>
              <a:t>/</a:t>
            </a:r>
            <a:r>
              <a:rPr lang="en-US" sz="2400" dirty="0" err="1" smtClean="0"/>
              <a:t>iStockphoto.com</a:t>
            </a:r>
            <a:r>
              <a:rPr lang="en-US" sz="2400" dirty="0" smtClean="0"/>
              <a:t>]</a:t>
            </a:r>
            <a:endParaRPr lang="en-US" sz="2400" dirty="0"/>
          </a:p>
          <a:p>
            <a:endParaRPr lang="en-US" sz="2400" dirty="0">
              <a:latin typeface="Arial" pitchFamily="-107"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r>
              <a:rPr lang="en-US" b="1" i="1"/>
              <a:t>Lecture notes:</a:t>
            </a:r>
            <a:endParaRPr lang="en-US" sz="2400">
              <a:latin typeface="Arial" pitchFamily="-107" charset="0"/>
            </a:endParaRPr>
          </a:p>
          <a:p>
            <a:endParaRPr lang="en-US"/>
          </a:p>
          <a:p>
            <a:r>
              <a:rPr lang="en-US"/>
              <a:t>Why do we divide by price?</a:t>
            </a:r>
          </a:p>
          <a:p>
            <a:pPr marL="171450" indent="-171450">
              <a:buFont typeface="Arial" panose="020B0604020202020204" pitchFamily="34" charset="0"/>
              <a:buChar char="•"/>
            </a:pPr>
            <a:r>
              <a:rPr lang="en-US"/>
              <a:t>Dividing by the price allows us to make a meaningful comparison.  </a:t>
            </a:r>
          </a:p>
          <a:p>
            <a:pPr marL="171450" indent="-171450">
              <a:buFont typeface="Arial" panose="020B0604020202020204" pitchFamily="34" charset="0"/>
              <a:buChar char="•"/>
            </a:pPr>
            <a:r>
              <a:rPr lang="en-US"/>
              <a:t>Imagine your decision of where you will eat dinner.</a:t>
            </a:r>
          </a:p>
          <a:p>
            <a:pPr marL="171450" indent="-171450">
              <a:buFont typeface="Arial" panose="020B0604020202020204" pitchFamily="34" charset="0"/>
              <a:buChar char="•"/>
            </a:pPr>
            <a:r>
              <a:rPr lang="en-US"/>
              <a:t>You can eat at a fancy restaurant—very high MU and high price.</a:t>
            </a:r>
          </a:p>
          <a:p>
            <a:pPr marL="171450" indent="-171450">
              <a:buFont typeface="Arial" panose="020B0604020202020204" pitchFamily="34" charset="0"/>
              <a:buChar char="•"/>
            </a:pPr>
            <a:r>
              <a:rPr lang="en-US"/>
              <a:t>Or you can eat at a fast food restaurant—low MU but low price.</a:t>
            </a:r>
          </a:p>
          <a:p>
            <a:pPr marL="171450" indent="-171450">
              <a:buFont typeface="Arial" panose="020B0604020202020204" pitchFamily="34" charset="0"/>
              <a:buChar char="•"/>
            </a:pPr>
            <a:r>
              <a:rPr lang="en-US"/>
              <a:t>If the fancy restaurant gives twice as much MU but has a price three times higher than the fast food, you may be getting more bang for your buck with fast food.</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sz="1000" b="1" i="1" dirty="0"/>
              <a:t>Lecture tip:</a:t>
            </a:r>
          </a:p>
          <a:p>
            <a:endParaRPr lang="en-US" sz="2000" dirty="0">
              <a:latin typeface="Arial" pitchFamily="-107" charset="0"/>
            </a:endParaRPr>
          </a:p>
          <a:p>
            <a:r>
              <a:rPr lang="en-US" sz="2000" dirty="0">
                <a:latin typeface="Arial" pitchFamily="-107" charset="0"/>
              </a:rPr>
              <a:t>Go over table with students.</a:t>
            </a:r>
          </a:p>
          <a:p>
            <a:pPr marL="342900" indent="-342900">
              <a:buFont typeface="Arial" panose="020B0604020202020204" pitchFamily="34" charset="0"/>
              <a:buChar char="•"/>
            </a:pPr>
            <a:r>
              <a:rPr lang="en-US" sz="2000" dirty="0">
                <a:latin typeface="Arial" pitchFamily="-107" charset="0"/>
              </a:rPr>
              <a:t>Point out that it illustrates diminishing marginal utility.</a:t>
            </a:r>
          </a:p>
          <a:p>
            <a:pPr marL="342900" indent="-342900">
              <a:buFont typeface="Arial" panose="020B0604020202020204" pitchFamily="34" charset="0"/>
              <a:buChar char="•"/>
            </a:pPr>
            <a:r>
              <a:rPr lang="en-US" sz="2000" dirty="0">
                <a:latin typeface="Arial" pitchFamily="-107" charset="0"/>
              </a:rPr>
              <a:t>Explain how you get the third and the last columns.</a:t>
            </a:r>
          </a:p>
          <a:p>
            <a:pPr>
              <a:buFontTx/>
              <a:buChar char="•"/>
            </a:pPr>
            <a:endParaRPr lang="en-US" sz="2000" dirty="0">
              <a:latin typeface="Arial" pitchFamily="-107" charset="0"/>
            </a:endParaRPr>
          </a:p>
          <a:p>
            <a:r>
              <a:rPr lang="en-US" sz="2000" dirty="0">
                <a:latin typeface="Arial" pitchFamily="-107" charset="0"/>
              </a:rPr>
              <a:t>Go through the order in which you would buy the goods. S</a:t>
            </a:r>
            <a:r>
              <a:rPr lang="en-US" sz="1000" dirty="0"/>
              <a:t>pend money where MU/$ is highest.</a:t>
            </a:r>
          </a:p>
          <a:p>
            <a:pPr marL="171450" indent="-171450">
              <a:buFont typeface="Arial" panose="020B0604020202020204" pitchFamily="34" charset="0"/>
              <a:buChar char="•"/>
            </a:pPr>
            <a:r>
              <a:rPr lang="en-US" sz="1000" dirty="0"/>
              <a:t>Pizza gives us 10 MU/$  ($8 remains after purchase)</a:t>
            </a:r>
          </a:p>
          <a:p>
            <a:pPr marL="171450" indent="-171450">
              <a:buFont typeface="Arial" panose="020B0604020202020204" pitchFamily="34" charset="0"/>
              <a:buChar char="•"/>
            </a:pPr>
            <a:r>
              <a:rPr lang="en-US" sz="1000" dirty="0"/>
              <a:t>Pepsi gives us 9 MU/$   ($7 remains after purchase)</a:t>
            </a:r>
          </a:p>
          <a:p>
            <a:endParaRPr lang="en-US" sz="1000" dirty="0"/>
          </a:p>
          <a:p>
            <a:r>
              <a:rPr lang="en-US" sz="1000" dirty="0"/>
              <a:t>Now, see that both goods give 8 MU/$. We can afford both, so we buy both (the order </a:t>
            </a:r>
            <a:r>
              <a:rPr lang="en-US" sz="1000" dirty="0" err="1"/>
              <a:t>doesn</a:t>
            </a:r>
            <a:r>
              <a:rPr lang="ja-JP" altLang="en-US" sz="1000" dirty="0"/>
              <a:t>’</a:t>
            </a:r>
            <a:r>
              <a:rPr lang="en-US" altLang="ja-JP" sz="1000" dirty="0"/>
              <a:t>t matter). </a:t>
            </a:r>
            <a:r>
              <a:rPr lang="en-US" sz="1000" dirty="0"/>
              <a:t>After that, we have $4 remaining.</a:t>
            </a:r>
          </a:p>
          <a:p>
            <a:endParaRPr lang="en-US" sz="1000" dirty="0"/>
          </a:p>
          <a:p>
            <a:r>
              <a:rPr lang="en-US" sz="1000" dirty="0"/>
              <a:t>Now, you buy Pepsi—which gives us 7 MU/$ ($3 remains after purchase).</a:t>
            </a:r>
          </a:p>
          <a:p>
            <a:endParaRPr lang="en-US" sz="1000" dirty="0"/>
          </a:p>
          <a:p>
            <a:r>
              <a:rPr lang="en-US" sz="1000" dirty="0"/>
              <a:t>With exactly $3 left, you purchase one more of each good since they both give 6MU/$.</a:t>
            </a:r>
          </a:p>
          <a:p>
            <a:endParaRPr lang="en-US" sz="1000" dirty="0"/>
          </a:p>
          <a:p>
            <a:r>
              <a:rPr lang="en-US" sz="1000" dirty="0"/>
              <a:t>Ask students what they notice about the MU per $ for the last unit of each good.</a:t>
            </a:r>
          </a:p>
          <a:p>
            <a:endParaRPr lang="en-US" sz="1000" dirty="0"/>
          </a:p>
          <a:p>
            <a:r>
              <a:rPr lang="en-US" sz="1000" dirty="0" err="1"/>
              <a:t>MU</a:t>
            </a:r>
            <a:r>
              <a:rPr lang="en-US" sz="1000" baseline="-25000" dirty="0" err="1"/>
              <a:t>Pizza</a:t>
            </a:r>
            <a:r>
              <a:rPr lang="en-US" sz="1000" dirty="0"/>
              <a:t> /</a:t>
            </a:r>
            <a:r>
              <a:rPr lang="en-US" sz="1000" dirty="0" err="1"/>
              <a:t>P</a:t>
            </a:r>
            <a:r>
              <a:rPr lang="en-US" sz="1000" baseline="-25000" dirty="0" err="1"/>
              <a:t>Pizza</a:t>
            </a:r>
            <a:r>
              <a:rPr lang="en-US" sz="1000" dirty="0"/>
              <a:t> = </a:t>
            </a:r>
            <a:r>
              <a:rPr lang="en-US" sz="1000" dirty="0" err="1"/>
              <a:t>MU</a:t>
            </a:r>
            <a:r>
              <a:rPr lang="en-US" sz="1000" baseline="-25000" dirty="0" err="1"/>
              <a:t>Pepsi</a:t>
            </a:r>
            <a:r>
              <a:rPr lang="en-US" sz="1000" dirty="0"/>
              <a:t>/</a:t>
            </a:r>
            <a:r>
              <a:rPr lang="en-US" sz="1000" dirty="0" err="1"/>
              <a:t>P</a:t>
            </a:r>
            <a:r>
              <a:rPr lang="en-US" sz="1000" baseline="-25000" dirty="0" err="1"/>
              <a:t>Pepsi</a:t>
            </a:r>
            <a:endParaRPr lang="en-US" sz="1000" dirty="0"/>
          </a:p>
          <a:p>
            <a:endParaRPr lang="en-US" sz="1000" dirty="0"/>
          </a:p>
          <a:p>
            <a:r>
              <a:rPr lang="en-US" sz="1000" dirty="0"/>
              <a:t>You have spent all of your income.</a:t>
            </a:r>
          </a:p>
          <a:p>
            <a:endParaRPr lang="en-US" sz="1000" dirty="0"/>
          </a:p>
          <a:p>
            <a:endParaRPr 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r>
              <a:rPr lang="en-US" b="1" i="1"/>
              <a:t>Lecture notes:</a:t>
            </a:r>
            <a:endParaRPr lang="en-US" sz="2400">
              <a:latin typeface="Arial" pitchFamily="-107" charset="0"/>
            </a:endParaRPr>
          </a:p>
          <a:p>
            <a:endParaRPr lang="en-US"/>
          </a:p>
          <a:p>
            <a:r>
              <a:rPr lang="en-US"/>
              <a:t>The table on the slide shows all possible affordable bundles.</a:t>
            </a:r>
          </a:p>
          <a:p>
            <a:endParaRPr lang="en-US"/>
          </a:p>
          <a:p>
            <a:r>
              <a:rPr lang="en-US"/>
              <a:t>Given our analysis on the last slide we can see we are getting the most total utility we can with the income we have.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r>
              <a:rPr lang="en-US" b="1" i="1"/>
              <a:t>Lecture notes:</a:t>
            </a:r>
            <a:endParaRPr lang="en-US" sz="2400">
              <a:latin typeface="Arial" pitchFamily="-107" charset="0"/>
            </a:endParaRPr>
          </a:p>
          <a:p>
            <a:endParaRPr lang="en-US"/>
          </a:p>
          <a:p>
            <a:r>
              <a:rPr lang="en-US"/>
              <a:t>By contradiction:</a:t>
            </a:r>
          </a:p>
          <a:p>
            <a:pPr marL="171450" indent="-171450">
              <a:buFont typeface="Arial" panose="020B0604020202020204" pitchFamily="34" charset="0"/>
              <a:buChar char="•"/>
            </a:pPr>
            <a:r>
              <a:rPr lang="en-US"/>
              <a:t>Suppose that given your current mix of Pepsi and pizza, the MU per dollar for pizza is </a:t>
            </a:r>
            <a:r>
              <a:rPr lang="en-US" i="1"/>
              <a:t>greater</a:t>
            </a:r>
            <a:r>
              <a:rPr lang="en-US"/>
              <a:t> than your MU per dollar for Pepsi.</a:t>
            </a:r>
          </a:p>
          <a:p>
            <a:pPr marL="171450" indent="-171450">
              <a:buFont typeface="Arial" panose="020B0604020202020204" pitchFamily="34" charset="0"/>
              <a:buChar char="•"/>
            </a:pPr>
            <a:r>
              <a:rPr lang="en-US"/>
              <a:t>You could return some Pepsi and exchange it for more pizza, and your total utility will increase.</a:t>
            </a:r>
          </a:p>
          <a:p>
            <a:pPr marL="171450" indent="-171450">
              <a:buFont typeface="Arial" panose="020B0604020202020204" pitchFamily="34" charset="0"/>
              <a:buChar char="•"/>
            </a:pPr>
            <a:r>
              <a:rPr lang="en-US"/>
              <a:t>But since you now have more pizza, your MU per dollar for pizza gets smaller: diminishing marginal utility.</a:t>
            </a:r>
          </a:p>
          <a:p>
            <a:pPr marL="171450" indent="-171450">
              <a:buFont typeface="Arial" panose="020B0604020202020204" pitchFamily="34" charset="0"/>
              <a:buChar char="•"/>
            </a:pPr>
            <a:r>
              <a:rPr lang="en-US"/>
              <a:t>And since you have less Pepsi, your MU per dollar for Pepsi gets larger.</a:t>
            </a:r>
          </a:p>
          <a:p>
            <a:pPr marL="171450" indent="-171450">
              <a:buFont typeface="Arial" panose="020B0604020202020204" pitchFamily="34" charset="0"/>
              <a:buChar char="•"/>
            </a:pPr>
            <a:r>
              <a:rPr lang="en-US"/>
              <a:t>So as long as the MU per dollar for pizza is </a:t>
            </a:r>
            <a:r>
              <a:rPr lang="en-US" i="1"/>
              <a:t>greater</a:t>
            </a:r>
            <a:r>
              <a:rPr lang="en-US"/>
              <a:t> than the MU per dollar for Pepsi, you can increase total utility by buying more pizza and less Pepsi.</a:t>
            </a:r>
          </a:p>
          <a:p>
            <a:pPr marL="171450" indent="-171450">
              <a:buFont typeface="Arial" panose="020B0604020202020204" pitchFamily="34" charset="0"/>
              <a:buChar char="•"/>
            </a:pPr>
            <a:r>
              <a:rPr lang="en-US"/>
              <a:t>But at some point the MU per dollar would be the same for both goods.</a:t>
            </a:r>
          </a:p>
          <a:p>
            <a:pPr marL="171450" indent="-171450">
              <a:buFont typeface="Arial" panose="020B0604020202020204" pitchFamily="34" charset="0"/>
              <a:buChar char="•"/>
            </a:pPr>
            <a:r>
              <a:rPr lang="en-US"/>
              <a:t>Then do it for the other side: MU per dollar for Pepsi &gt; MU per dollar for pizza.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r>
              <a:rPr lang="en-US" b="1" i="1"/>
              <a:t>Lecture notes:</a:t>
            </a:r>
            <a:endParaRPr lang="en-US" sz="2400">
              <a:latin typeface="Arial" pitchFamily="-107" charset="0"/>
            </a:endParaRPr>
          </a:p>
          <a:p>
            <a:endParaRPr lang="en-US"/>
          </a:p>
          <a:p>
            <a:r>
              <a:rPr lang="en-US"/>
              <a:t>In real life:</a:t>
            </a:r>
          </a:p>
          <a:p>
            <a:pPr marL="171450" indent="-171450">
              <a:buFont typeface="Arial" panose="020B0604020202020204" pitchFamily="34" charset="0"/>
              <a:buChar char="•"/>
            </a:pPr>
            <a:r>
              <a:rPr lang="en-US"/>
              <a:t>Perfect equality: Won’t always hold with exact equality (unless you can buy fractions of goods), but you’ll want to get as close as possible.</a:t>
            </a:r>
          </a:p>
          <a:p>
            <a:pPr marL="171450" indent="-171450">
              <a:buFont typeface="Arial" panose="020B0604020202020204" pitchFamily="34" charset="0"/>
              <a:buChar char="•"/>
            </a:pPr>
            <a:r>
              <a:rPr lang="en-US"/>
              <a:t>Do people behave this way?</a:t>
            </a:r>
          </a:p>
          <a:p>
            <a:pPr marL="628650" lvl="1" indent="-171450">
              <a:buFontTx/>
              <a:buChar char="•"/>
            </a:pPr>
            <a:r>
              <a:rPr lang="en-US"/>
              <a:t>For example, when people go to the grocery store, do they walk up and down the aisles putting items in their grocery carts in order of MU per dollar?</a:t>
            </a:r>
          </a:p>
          <a:p>
            <a:pPr marL="628650" lvl="1" indent="-171450">
              <a:buFontTx/>
              <a:buChar char="•"/>
            </a:pPr>
            <a:r>
              <a:rPr lang="en-US"/>
              <a:t>Probably not, but economics models behavior, rather than thought processes.  </a:t>
            </a:r>
          </a:p>
          <a:p>
            <a:pPr marL="628650" lvl="1" indent="-171450">
              <a:buFontTx/>
              <a:buChar char="•"/>
            </a:pPr>
            <a:r>
              <a:rPr lang="en-US"/>
              <a:t>People </a:t>
            </a:r>
            <a:r>
              <a:rPr lang="en-US" i="1"/>
              <a:t>act </a:t>
            </a:r>
            <a:r>
              <a:rPr lang="en-US"/>
              <a:t>in a way such that they purchase many goods over a year, optimizing consumption, looking for deals, and getting the most bang for their buck. However, they might not be actively </a:t>
            </a:r>
            <a:r>
              <a:rPr lang="en-US" i="1"/>
              <a:t>thinking </a:t>
            </a:r>
            <a:r>
              <a:rPr lang="en-US"/>
              <a:t>about a marginal utility process and mathematically counting </a:t>
            </a:r>
            <a:r>
              <a:rPr lang="en-US" err="1"/>
              <a:t>utils</a:t>
            </a:r>
            <a:r>
              <a:rPr lang="en-US"/>
              <a:t>.</a:t>
            </a:r>
          </a:p>
          <a:p>
            <a:pPr marL="628650" lvl="1" indent="-171450">
              <a:buFontTx/>
              <a:buChar char="•"/>
            </a:pPr>
            <a:r>
              <a:rPr lang="en-US"/>
              <a:t>Think about it this way. Suppose you see someone leave with a basket of groceries. How do you know that the marginal </a:t>
            </a:r>
            <a:r>
              <a:rPr lang="en-US" err="1"/>
              <a:t>utils</a:t>
            </a:r>
            <a:r>
              <a:rPr lang="en-US"/>
              <a:t> per dollar are the same for each good, that is, that the basket maximizes total utility? If it did not maximize total utility, wouldn’t they have a different basket?</a:t>
            </a:r>
          </a:p>
          <a:p>
            <a:pPr marL="628650" lvl="1" indent="-171450">
              <a:buFontTx/>
              <a:buChar cha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b="1" i="1"/>
              <a:t>Lecture notes:</a:t>
            </a:r>
            <a:endParaRPr lang="en-US" sz="2400">
              <a:latin typeface="Arial" pitchFamily="-107" charset="0"/>
            </a:endParaRPr>
          </a:p>
          <a:p>
            <a:endParaRPr lang="en-US"/>
          </a:p>
          <a:p>
            <a:pPr marL="171450" indent="-171450">
              <a:buFont typeface="Arial" panose="020B0604020202020204" pitchFamily="34" charset="0"/>
              <a:buChar char="•"/>
            </a:pPr>
            <a:r>
              <a:rPr lang="en-US"/>
              <a:t>Mathematically, the left side will now be smaller since we are dividing MU</a:t>
            </a:r>
            <a:r>
              <a:rPr lang="en-US" baseline="-25000"/>
              <a:t>X</a:t>
            </a:r>
            <a:r>
              <a:rPr lang="en-US"/>
              <a:t> by a larger price. When the denominator of a fraction gets larger, the whole fraction gets smaller.</a:t>
            </a:r>
          </a:p>
          <a:p>
            <a:pPr marL="171450" indent="-171450">
              <a:buFont typeface="Arial" panose="020B0604020202020204" pitchFamily="34" charset="0"/>
              <a:buChar char="•"/>
            </a:pPr>
            <a:r>
              <a:rPr lang="en-US"/>
              <a:t>When the price of X increases (but our valuation, MU, of X does not change), it means we are now getting less bang for our buck with good X compared to before.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b="1" i="1" dirty="0"/>
              <a:t>Lecture notes:</a:t>
            </a:r>
          </a:p>
          <a:p>
            <a:r>
              <a:rPr lang="en-US" sz="2400" dirty="0">
                <a:latin typeface="Arial" pitchFamily="-107" charset="0"/>
              </a:rPr>
              <a:t>Note that the first two statements restate the law of demand in terms of marginal utility.</a:t>
            </a:r>
          </a:p>
          <a:p>
            <a:endParaRPr lang="en-US" sz="2400">
              <a:latin typeface="Arial" pitchFamily="-107" charset="0"/>
            </a:endParaRP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b="1" i="1"/>
              <a:t>Lecture tip: </a:t>
            </a:r>
            <a:r>
              <a:rPr lang="en-US"/>
              <a:t>These notes on substitution and real-income effect have come up before (in the labor supply section of the chapter), so you can relate what was previously discussed to what’s covered on this slide.</a:t>
            </a:r>
            <a:endParaRPr lang="en-US" b="1"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pPr marL="171450" indent="-171450"/>
            <a:r>
              <a:rPr lang="en-US" b="1" i="1"/>
              <a:t>Lecture notes:</a:t>
            </a:r>
            <a:endParaRPr lang="en-US"/>
          </a:p>
          <a:p>
            <a:pPr marL="171450" indent="-171450">
              <a:buFontTx/>
              <a:buChar char="•"/>
            </a:pPr>
            <a:endParaRPr lang="en-US"/>
          </a:p>
          <a:p>
            <a:pPr marL="171450" indent="-171450"/>
            <a:r>
              <a:rPr lang="en-US"/>
              <a:t>On consumer decisions:</a:t>
            </a:r>
          </a:p>
          <a:p>
            <a:pPr marL="171450" indent="-171450">
              <a:buFontTx/>
              <a:buChar char="•"/>
            </a:pPr>
            <a:r>
              <a:rPr lang="en-US"/>
              <a:t>Economists analyze three basic household choices.</a:t>
            </a:r>
          </a:p>
          <a:p>
            <a:pPr marL="628650" lvl="1" indent="-171450">
              <a:buFontTx/>
              <a:buChar char="•"/>
            </a:pPr>
            <a:r>
              <a:rPr lang="en-US"/>
              <a:t>Suppose you go to the grocery store with $100 to spend. How do you decide what goods to put in your basket?</a:t>
            </a:r>
          </a:p>
          <a:p>
            <a:pPr marL="628650" lvl="1" indent="-171450">
              <a:buFontTx/>
              <a:buChar char="•"/>
            </a:pPr>
            <a:r>
              <a:rPr lang="en-US"/>
              <a:t>You get your paycheck. Before you go to the grocery store, you need to decide how much of your check you want to save and how much you want to spend. Point out that this is still a consumption decision, but now it is when to consume.</a:t>
            </a:r>
          </a:p>
          <a:p>
            <a:pPr marL="628650" lvl="1" indent="-171450">
              <a:buFontTx/>
              <a:buChar char="•"/>
            </a:pPr>
            <a:r>
              <a:rPr lang="en-US"/>
              <a:t>But to get a paycheck, you need to work. Given a certain amount of time, how many hours will you work and how many hours will you play? This is still a consumption decision, but now you are consuming goods you buy with your income and leisure.</a:t>
            </a:r>
          </a:p>
          <a:p>
            <a:pPr marL="628650" lvl="1" indent="-171450">
              <a:buFontTx/>
              <a:buChar char="•"/>
            </a:pPr>
            <a:endParaRPr lang="en-US"/>
          </a:p>
          <a:p>
            <a:pPr marL="171450" indent="-171450"/>
            <a:r>
              <a:rPr lang="en-US"/>
              <a:t>Diamond-water paradox:</a:t>
            </a:r>
          </a:p>
          <a:p>
            <a:pPr marL="171450" indent="-171450">
              <a:buFontTx/>
              <a:buChar char="•"/>
            </a:pPr>
            <a:r>
              <a:rPr lang="en-US"/>
              <a:t>Why is water—which is essential to life—so cheap, yet diamonds so expensive?</a:t>
            </a:r>
            <a:endParaRPr lang="en-US" b="1"/>
          </a:p>
          <a:p>
            <a:pPr marL="628650" lvl="1" indent="-171450">
              <a:buFontTx/>
              <a:buChar cha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r>
              <a:rPr lang="en-US" sz="1000" b="1" i="1" dirty="0" smtClean="0"/>
              <a:t>Lecture </a:t>
            </a:r>
            <a:r>
              <a:rPr lang="en-US" sz="1000" b="1" i="1" dirty="0"/>
              <a:t>notes:</a:t>
            </a:r>
          </a:p>
          <a:p>
            <a:endParaRPr lang="en-US" sz="1000" dirty="0"/>
          </a:p>
          <a:p>
            <a:r>
              <a:rPr lang="en-US" sz="1000" dirty="0"/>
              <a:t>When the price of pizza is $2, you can afford 5 slices with $10 income.</a:t>
            </a:r>
          </a:p>
          <a:p>
            <a:pPr marL="171450" indent="-171450">
              <a:buFont typeface="Arial" panose="020B0604020202020204" pitchFamily="34" charset="0"/>
              <a:buChar char="•"/>
            </a:pPr>
            <a:r>
              <a:rPr lang="en-US" sz="1000" dirty="0"/>
              <a:t>You bought 3 slices of pizza, and 4 Pepsis.</a:t>
            </a:r>
          </a:p>
          <a:p>
            <a:endParaRPr lang="en-US" sz="1000" dirty="0"/>
          </a:p>
          <a:p>
            <a:r>
              <a:rPr lang="en-US" sz="1000" dirty="0"/>
              <a:t>When the price of pizza is $1.50, you can afford 6 slices with $10 income, and have $1 left over.</a:t>
            </a:r>
          </a:p>
          <a:p>
            <a:pPr marL="171450" indent="-171450">
              <a:buFont typeface="Arial" panose="020B0604020202020204" pitchFamily="34" charset="0"/>
              <a:buChar char="•"/>
            </a:pPr>
            <a:r>
              <a:rPr lang="en-US" sz="1000" dirty="0"/>
              <a:t>If you buy 3 slices of pizza, you would save $0.50 per slice or $1.50.</a:t>
            </a:r>
          </a:p>
          <a:p>
            <a:endParaRPr lang="en-US" sz="1000" dirty="0"/>
          </a:p>
          <a:p>
            <a:r>
              <a:rPr lang="en-US" sz="1000" dirty="0"/>
              <a:t>What do you do?</a:t>
            </a:r>
          </a:p>
          <a:p>
            <a:pPr marL="171450" indent="-171450">
              <a:buFont typeface="Arial" panose="020B0604020202020204" pitchFamily="34" charset="0"/>
              <a:buChar char="•"/>
            </a:pPr>
            <a:r>
              <a:rPr lang="en-US" sz="1000" dirty="0"/>
              <a:t>You can buy 1 more slice for  $1.50 and get 8 additional </a:t>
            </a:r>
            <a:r>
              <a:rPr lang="en-US" sz="1000" dirty="0" err="1"/>
              <a:t>utils</a:t>
            </a:r>
            <a:r>
              <a:rPr lang="en-US" sz="1000" dirty="0"/>
              <a:t>.</a:t>
            </a:r>
          </a:p>
          <a:p>
            <a:pPr marL="171450" indent="-171450">
              <a:buFont typeface="Arial" panose="020B0604020202020204" pitchFamily="34" charset="0"/>
              <a:buChar char="•"/>
            </a:pPr>
            <a:r>
              <a:rPr lang="en-US" sz="1000" dirty="0"/>
              <a:t>You can buy 1 more Pepsi, get 5 additional </a:t>
            </a:r>
            <a:r>
              <a:rPr lang="en-US" sz="1000" dirty="0" err="1"/>
              <a:t>utils</a:t>
            </a:r>
            <a:r>
              <a:rPr lang="en-US" sz="1000" dirty="0"/>
              <a:t>, and have $0.50 left.</a:t>
            </a:r>
          </a:p>
          <a:p>
            <a:endParaRPr lang="en-US" sz="1000" dirty="0"/>
          </a:p>
          <a:p>
            <a:r>
              <a:rPr lang="en-US" sz="1000" dirty="0"/>
              <a:t>The lower price of pizza may cause you to substitute pizza for Pepsi because pizza has become relatively less expensive. This is the </a:t>
            </a:r>
            <a:r>
              <a:rPr lang="en-US" sz="1000" i="1" dirty="0"/>
              <a:t>substitution effect. </a:t>
            </a:r>
          </a:p>
          <a:p>
            <a:endParaRPr lang="en-US" sz="1000" dirty="0"/>
          </a:p>
          <a:p>
            <a:r>
              <a:rPr lang="en-US" sz="1000" dirty="0"/>
              <a:t>In addition, you have more purchasing power through the money you save from the lower-priced pizza. This is the </a:t>
            </a:r>
            <a:r>
              <a:rPr lang="en-US" sz="1000" i="1" dirty="0"/>
              <a:t>real-income effect.</a:t>
            </a:r>
          </a:p>
          <a:p>
            <a:endParaRPr lang="en-US" sz="1000" dirty="0"/>
          </a:p>
          <a:p>
            <a:r>
              <a:rPr lang="en-US" sz="1000" dirty="0"/>
              <a:t>Note with the additional purchasing power, you could buy more pizza </a:t>
            </a:r>
            <a:r>
              <a:rPr lang="en-US" sz="1000" i="1" dirty="0"/>
              <a:t>and </a:t>
            </a:r>
            <a:r>
              <a:rPr lang="en-US" sz="1000" dirty="0"/>
              <a:t>more Pepsi.</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i="1"/>
              <a:t>Lecture notes:</a:t>
            </a:r>
          </a:p>
          <a:p>
            <a:r>
              <a:rPr lang="en-US"/>
              <a:t>Compare a 10 percent decrease in the price of bubble gum to a 10 percent decrease in the price of housing. Because housing takes up a larger share of a household’s budget, a price change will have a relatively large income effect.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r>
              <a:rPr lang="en-US" b="1" i="1"/>
              <a:t>Clicker question:</a:t>
            </a:r>
          </a:p>
          <a:p>
            <a:r>
              <a:rPr lang="en-US"/>
              <a:t>Correct answer: C, My marginal utility of good Z will fall.</a:t>
            </a:r>
          </a:p>
          <a:p>
            <a:endParaRPr lang="en-US"/>
          </a:p>
          <a:p>
            <a:r>
              <a:rPr lang="en-US"/>
              <a:t>There is an inverse relationship between consumption of a good and MU of that good. Prices won</a:t>
            </a:r>
            <a:r>
              <a:rPr lang="ja-JP" altLang="en-US"/>
              <a:t>’</a:t>
            </a:r>
            <a:r>
              <a:rPr lang="en-US" altLang="ja-JP"/>
              <a:t>t change with consumption—one individual consumer won</a:t>
            </a:r>
            <a:r>
              <a:rPr lang="ja-JP" altLang="en-US"/>
              <a:t>’</a:t>
            </a:r>
            <a:r>
              <a:rPr lang="en-US" altLang="ja-JP"/>
              <a:t>t affect the price of good Z.</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r>
              <a:rPr lang="en-US" b="1" i="1"/>
              <a:t>Clicker question:</a:t>
            </a:r>
          </a:p>
          <a:p>
            <a:r>
              <a:rPr lang="en-US"/>
              <a:t>Correct answer: C, eat more hamburgers</a:t>
            </a:r>
          </a:p>
          <a:p>
            <a:endParaRPr lang="en-US"/>
          </a:p>
          <a:p>
            <a:r>
              <a:rPr lang="en-US"/>
              <a:t>You should eat more of the good that gives you more “bang per buck” or utility per dollar.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r>
              <a:rPr lang="en-US" b="1" i="1"/>
              <a:t>Clicker question:</a:t>
            </a:r>
          </a:p>
          <a:p>
            <a:r>
              <a:rPr lang="en-US"/>
              <a:t>Correct answer: D, buy more Y and less X</a:t>
            </a:r>
          </a:p>
          <a:p>
            <a:endParaRPr lang="en-US"/>
          </a:p>
          <a:p>
            <a:r>
              <a:rPr lang="en-US"/>
              <a:t>The equation says you are getting more </a:t>
            </a:r>
            <a:r>
              <a:rPr lang="ja-JP" altLang="en-US"/>
              <a:t>“</a:t>
            </a:r>
            <a:r>
              <a:rPr lang="en-US" altLang="ja-JP"/>
              <a:t>bang for your buck</a:t>
            </a:r>
            <a:r>
              <a:rPr lang="ja-JP" altLang="en-US"/>
              <a:t>”</a:t>
            </a:r>
            <a:r>
              <a:rPr lang="en-US" altLang="ja-JP"/>
              <a:t> with good Y. </a:t>
            </a:r>
          </a:p>
          <a:p>
            <a:pPr marL="171450" indent="-171450">
              <a:buFont typeface="Arial" panose="020B0604020202020204" pitchFamily="34" charset="0"/>
              <a:buChar char="•"/>
            </a:pPr>
            <a:r>
              <a:rPr lang="en-US" altLang="ja-JP"/>
              <a:t>Thus, you should buy more Y.  </a:t>
            </a:r>
          </a:p>
          <a:p>
            <a:pPr marL="171450" indent="-171450">
              <a:buFont typeface="Arial" panose="020B0604020202020204" pitchFamily="34" charset="0"/>
              <a:buChar char="•"/>
            </a:pPr>
            <a:r>
              <a:rPr lang="en-US" altLang="ja-JP"/>
              <a:t>However, if you are already spending all of your income, you must buy less X in order to be able to afford more Y.</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r>
              <a:rPr lang="en-US" b="1" i="1"/>
              <a:t>Clicker question:</a:t>
            </a:r>
          </a:p>
          <a:p>
            <a:r>
              <a:rPr lang="en-US"/>
              <a:t>Correct answer: B, the substitution effect.</a:t>
            </a:r>
          </a:p>
          <a:p>
            <a:endParaRPr lang="en-US" sz="2400">
              <a:latin typeface="Arial" pitchFamily="-107" charset="0"/>
            </a:endParaRPr>
          </a:p>
          <a:p>
            <a:r>
              <a:rPr lang="en-US" sz="2400">
                <a:latin typeface="Arial" pitchFamily="-107" charset="0"/>
              </a:rPr>
              <a:t>The substitution effect illustrates that in a two-good model, the two goods are at least somewhat substitutable in consumption.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a:ea typeface="MS PGothic" charset="-128"/>
              </a:rPr>
              <a:t>Classroom activity: </a:t>
            </a:r>
            <a:r>
              <a:rPr lang="en-US" altLang="en-US">
                <a:ea typeface="MS PGothic" charset="-128"/>
              </a:rPr>
              <a:t>Think-Pair-Share: Optimizing Consumption Decisions</a:t>
            </a:r>
          </a:p>
          <a:p>
            <a:pPr marL="171450" indent="-171450">
              <a:buFont typeface="Arial" charset="0"/>
              <a:buChar char="•"/>
              <a:defRPr/>
            </a:pPr>
            <a:r>
              <a:rPr lang="en-US" altLang="en-US">
                <a:ea typeface="MS PGothic" charset="-128"/>
              </a:rPr>
              <a:t>Have students get into pairs and work through the scenario on the slide.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a:lstStyle/>
          <a:p>
            <a:r>
              <a:rPr lang="en-US" b="1" i="1" dirty="0"/>
              <a:t>Classroom activity: </a:t>
            </a:r>
            <a:r>
              <a:rPr lang="en-US" dirty="0"/>
              <a:t>Think-Pair-Share: Optimizing Consumption Decisions</a:t>
            </a:r>
          </a:p>
          <a:p>
            <a:pPr marL="171450" indent="-171450">
              <a:buFont typeface="Arial" panose="020B0604020202020204" pitchFamily="34" charset="0"/>
              <a:buChar char="•"/>
            </a:pPr>
            <a:r>
              <a:rPr lang="en-US" dirty="0"/>
              <a:t>Have students get into pairs and work through the scenario on the slide.</a:t>
            </a:r>
          </a:p>
          <a:p>
            <a:pPr marL="171450" indent="-171450">
              <a:buFont typeface="Arial" panose="020B0604020202020204" pitchFamily="34" charset="0"/>
              <a:buChar char="•"/>
            </a:pPr>
            <a:r>
              <a:rPr lang="en-US" dirty="0"/>
              <a:t>Click through the slide to reveal the circled elements in the table.</a:t>
            </a:r>
          </a:p>
          <a:p>
            <a:pPr>
              <a:buFontTx/>
              <a:buChar char="•"/>
            </a:pPr>
            <a:endParaRPr lang="en-US" dirty="0"/>
          </a:p>
          <a:p>
            <a:r>
              <a:rPr lang="en-US" dirty="0"/>
              <a:t>First click: </a:t>
            </a:r>
          </a:p>
          <a:p>
            <a:pPr marL="171450" indent="-171450">
              <a:buFont typeface="Arial" charset="0"/>
              <a:buChar char="•"/>
            </a:pPr>
            <a:r>
              <a:rPr lang="en-US" dirty="0"/>
              <a:t>Circles the optimal bundle.</a:t>
            </a:r>
          </a:p>
          <a:p>
            <a:pPr marL="171450" indent="-171450">
              <a:buFont typeface="Arial" charset="0"/>
              <a:buChar char="•"/>
            </a:pPr>
            <a:r>
              <a:rPr lang="en-US" dirty="0" err="1"/>
              <a:t>Marinda</a:t>
            </a:r>
            <a:r>
              <a:rPr lang="en-US" dirty="0"/>
              <a:t> buys 3S, 2B, and 2T.</a:t>
            </a:r>
          </a:p>
          <a:p>
            <a:pPr marL="171450" indent="-171450">
              <a:buFont typeface="Arial" charset="0"/>
              <a:buChar char="•"/>
            </a:pPr>
            <a:r>
              <a:rPr lang="en-US" dirty="0"/>
              <a:t>MU/$ = 8</a:t>
            </a:r>
          </a:p>
          <a:p>
            <a:pPr marL="171450" indent="-171450">
              <a:buFont typeface="Arial" charset="0"/>
              <a:buChar char="•"/>
            </a:pPr>
            <a:r>
              <a:rPr lang="en-US" dirty="0"/>
              <a:t>3 x $5 + 2 x $4 + 2 x $2 = $27</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a:lstStyle/>
          <a:p>
            <a:r>
              <a:rPr lang="en-US" b="1" i="1"/>
              <a:t>Lecture tip:</a:t>
            </a:r>
            <a:endParaRPr lang="en-US" sz="2400">
              <a:latin typeface="Arial" pitchFamily="-107" charset="0"/>
            </a:endParaRPr>
          </a:p>
          <a:p>
            <a:r>
              <a:rPr lang="en-US"/>
              <a:t>You may need to explain to students what it means for something to be a paradox.</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a:lstStyle/>
          <a:p>
            <a:r>
              <a:rPr lang="en-US" b="1" i="1" dirty="0"/>
              <a:t>Lecture tip:</a:t>
            </a:r>
          </a:p>
          <a:p>
            <a:r>
              <a:rPr lang="en-US" sz="2400" dirty="0">
                <a:latin typeface="Arial" pitchFamily="-107" charset="0"/>
              </a:rPr>
              <a:t>The next slide shows the difference in the price of water and diamonds (MU), and the consumer surplus from diamonds and water (TU)</a:t>
            </a:r>
            <a:r>
              <a:rPr lang="en-US" sz="2400" dirty="0" smtClean="0">
                <a:latin typeface="Arial" pitchFamily="-107" charset="0"/>
              </a:rPr>
              <a:t>.</a:t>
            </a:r>
          </a:p>
          <a:p>
            <a:endParaRPr lang="en-US" sz="2400" dirty="0" smtClean="0">
              <a:latin typeface="Arial" pitchFamily="-107" charset="0"/>
            </a:endParaRPr>
          </a:p>
          <a:p>
            <a:r>
              <a:rPr lang="en-US" sz="2400" dirty="0" smtClean="0">
                <a:latin typeface="Arial" pitchFamily="-107" charset="0"/>
              </a:rPr>
              <a:t>[Water: © </a:t>
            </a:r>
            <a:r>
              <a:rPr lang="en-US" sz="2400" dirty="0" err="1" smtClean="0">
                <a:latin typeface="Arial" pitchFamily="-107" charset="0"/>
              </a:rPr>
              <a:t>Phang</a:t>
            </a:r>
            <a:r>
              <a:rPr lang="en-US" sz="2400" dirty="0" smtClean="0">
                <a:latin typeface="Arial" pitchFamily="-107" charset="0"/>
              </a:rPr>
              <a:t> Kim Shan | </a:t>
            </a:r>
            <a:r>
              <a:rPr lang="en-US" sz="2400" dirty="0" err="1" smtClean="0">
                <a:latin typeface="Arial" pitchFamily="-107" charset="0"/>
              </a:rPr>
              <a:t>Dreamstime.com</a:t>
            </a:r>
            <a:r>
              <a:rPr lang="en-US" sz="2400" dirty="0" smtClean="0">
                <a:latin typeface="Arial" pitchFamily="-107" charset="0"/>
              </a:rPr>
              <a:t>; Diamonds: © Nguyen Thai | </a:t>
            </a:r>
            <a:r>
              <a:rPr lang="en-US" sz="2400" dirty="0" err="1" smtClean="0">
                <a:latin typeface="Arial" pitchFamily="-107" charset="0"/>
              </a:rPr>
              <a:t>Dreamstime.com</a:t>
            </a:r>
            <a:r>
              <a:rPr lang="en-US" sz="2400" dirty="0" smtClean="0">
                <a:latin typeface="Arial" pitchFamily="-107" charset="0"/>
              </a:rPr>
              <a:t>]</a:t>
            </a:r>
            <a:endParaRPr lang="en-US" sz="2400" dirty="0">
              <a:latin typeface="Arial" pitchFamily="-107"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b="1" i="1"/>
              <a:t>Lecture notes:</a:t>
            </a:r>
            <a:endParaRPr lang="en-US" sz="2400">
              <a:latin typeface="Arial" pitchFamily="-107" charset="0"/>
            </a:endParaRPr>
          </a:p>
          <a:p>
            <a:endParaRPr lang="en-US" altLang="ja-JP" sz="2400">
              <a:latin typeface="Arial" pitchFamily="-107" charset="0"/>
            </a:endParaRPr>
          </a:p>
          <a:p>
            <a:pPr>
              <a:spcBef>
                <a:spcPct val="0"/>
              </a:spcBef>
            </a:pPr>
            <a:r>
              <a:rPr lang="ja-JP" altLang="en-US" sz="2400">
                <a:latin typeface="Arial" pitchFamily="-107" charset="0"/>
              </a:rPr>
              <a:t>“</a:t>
            </a:r>
            <a:r>
              <a:rPr lang="en-US" altLang="ja-JP" sz="2400">
                <a:latin typeface="Arial" pitchFamily="-107" charset="0"/>
              </a:rPr>
              <a:t>Utility</a:t>
            </a:r>
            <a:r>
              <a:rPr lang="ja-JP" altLang="en-US" sz="2400">
                <a:latin typeface="Arial" pitchFamily="-107" charset="0"/>
              </a:rPr>
              <a:t>”</a:t>
            </a:r>
            <a:r>
              <a:rPr lang="en-US" altLang="ja-JP" sz="2400">
                <a:latin typeface="Arial" pitchFamily="-107" charset="0"/>
              </a:rPr>
              <a:t> = economic way of saying </a:t>
            </a:r>
            <a:r>
              <a:rPr lang="ja-JP" altLang="en-US" sz="2400">
                <a:latin typeface="Arial" pitchFamily="-107" charset="0"/>
              </a:rPr>
              <a:t>“</a:t>
            </a:r>
            <a:r>
              <a:rPr lang="en-US" altLang="ja-JP" sz="2400">
                <a:latin typeface="Arial" pitchFamily="-107" charset="0"/>
              </a:rPr>
              <a:t>happiness</a:t>
            </a:r>
            <a:r>
              <a:rPr lang="ja-JP" altLang="en-US" sz="2400">
                <a:latin typeface="Arial" pitchFamily="-107" charset="0"/>
              </a:rPr>
              <a:t>”</a:t>
            </a:r>
            <a:endParaRPr lang="en-US" altLang="ja-JP" sz="2400">
              <a:latin typeface="Arial" pitchFamily="-107" charset="0"/>
            </a:endParaRPr>
          </a:p>
          <a:p>
            <a:pPr marL="342900" indent="-342900">
              <a:spcBef>
                <a:spcPct val="0"/>
              </a:spcBef>
              <a:buFont typeface="Arial" panose="020B0604020202020204" pitchFamily="34" charset="0"/>
              <a:buChar char="•"/>
            </a:pPr>
            <a:r>
              <a:rPr lang="en-US" altLang="ja-JP" sz="2400">
                <a:latin typeface="Arial" pitchFamily="-107" charset="0"/>
              </a:rPr>
              <a:t>Think of a </a:t>
            </a:r>
            <a:r>
              <a:rPr lang="en-US" altLang="ja-JP" sz="2400" b="1" err="1">
                <a:latin typeface="Arial" pitchFamily="-107" charset="0"/>
              </a:rPr>
              <a:t>util</a:t>
            </a:r>
            <a:r>
              <a:rPr lang="en-US" altLang="ja-JP" sz="2400">
                <a:latin typeface="Arial" pitchFamily="-107" charset="0"/>
              </a:rPr>
              <a:t> as a happiness point. </a:t>
            </a:r>
          </a:p>
          <a:p>
            <a:pPr marL="342900" indent="-342900">
              <a:spcBef>
                <a:spcPct val="0"/>
              </a:spcBef>
              <a:buFont typeface="Arial" panose="020B0604020202020204" pitchFamily="34" charset="0"/>
              <a:buChar char="•"/>
            </a:pPr>
            <a:r>
              <a:rPr lang="en-US" altLang="ja-JP" sz="2400">
                <a:latin typeface="Arial" pitchFamily="-107" charset="0"/>
              </a:rPr>
              <a:t>You eat a brownie. How many </a:t>
            </a:r>
            <a:r>
              <a:rPr lang="en-US" altLang="ja-JP" sz="2400" err="1">
                <a:latin typeface="Arial" pitchFamily="-107" charset="0"/>
              </a:rPr>
              <a:t>utils</a:t>
            </a:r>
            <a:r>
              <a:rPr lang="en-US" altLang="ja-JP" sz="2400">
                <a:latin typeface="Arial" pitchFamily="-107" charset="0"/>
              </a:rPr>
              <a:t> (happy points) do you get?</a:t>
            </a:r>
          </a:p>
          <a:p>
            <a:pPr>
              <a:spcBef>
                <a:spcPct val="0"/>
              </a:spcBef>
            </a:pPr>
            <a:endParaRPr lang="en-US" altLang="ja-JP" sz="2400">
              <a:latin typeface="Arial" pitchFamily="-107" charset="0"/>
            </a:endParaRPr>
          </a:p>
          <a:p>
            <a:pPr>
              <a:spcBef>
                <a:spcPct val="0"/>
              </a:spcBef>
            </a:pPr>
            <a:r>
              <a:rPr lang="en-US" altLang="ja-JP" sz="2400">
                <a:latin typeface="Arial" pitchFamily="-107" charset="0"/>
              </a:rPr>
              <a:t>Two approaches:</a:t>
            </a:r>
            <a:endParaRPr lang="en-US" sz="2400" b="1"/>
          </a:p>
          <a:p>
            <a:pPr marL="342900" indent="-342900">
              <a:buFont typeface="Arial" panose="020B0604020202020204" pitchFamily="34" charset="0"/>
              <a:buChar char="•"/>
            </a:pPr>
            <a:r>
              <a:rPr lang="en-US" sz="2400" i="1"/>
              <a:t>Cardinal utility: </a:t>
            </a:r>
            <a:r>
              <a:rPr lang="en-US" sz="2400"/>
              <a:t>Using cardinal numbers (1, 2, 3, etc.) to numerically quantify utility using </a:t>
            </a:r>
            <a:r>
              <a:rPr lang="ja-JP" altLang="en-US" sz="2400"/>
              <a:t>“</a:t>
            </a:r>
            <a:r>
              <a:rPr lang="en-US" altLang="ja-JP" sz="2400" err="1"/>
              <a:t>utils</a:t>
            </a:r>
            <a:r>
              <a:rPr lang="en-US" altLang="ja-JP" sz="2400"/>
              <a:t>.</a:t>
            </a:r>
            <a:r>
              <a:rPr lang="ja-JP" altLang="en-US" sz="2400"/>
              <a:t>”</a:t>
            </a:r>
            <a:r>
              <a:rPr lang="en-US" altLang="ja-JP" sz="2400"/>
              <a:t> We can state with numbers how </a:t>
            </a:r>
            <a:r>
              <a:rPr lang="en-US" altLang="ja-JP" sz="2400" i="1"/>
              <a:t>much</a:t>
            </a:r>
            <a:r>
              <a:rPr lang="en-US" altLang="ja-JP" sz="2400"/>
              <a:t> more we prefer one good to another.</a:t>
            </a:r>
            <a:endParaRPr lang="en-US" sz="2400"/>
          </a:p>
          <a:p>
            <a:pPr marL="342900" indent="-342900">
              <a:buFont typeface="Arial" panose="020B0604020202020204" pitchFamily="34" charset="0"/>
              <a:buChar char="•"/>
            </a:pPr>
            <a:r>
              <a:rPr lang="en-US" sz="2400" i="1"/>
              <a:t>Ordinal utility: </a:t>
            </a:r>
            <a:r>
              <a:rPr lang="en-US" sz="2400"/>
              <a:t>Simply being able to only </a:t>
            </a:r>
            <a:r>
              <a:rPr lang="ja-JP" altLang="en-US" sz="2400"/>
              <a:t>“</a:t>
            </a:r>
            <a:r>
              <a:rPr lang="en-US" altLang="ja-JP" sz="2400"/>
              <a:t>rank</a:t>
            </a:r>
            <a:r>
              <a:rPr lang="ja-JP" altLang="en-US" sz="2400"/>
              <a:t>”</a:t>
            </a:r>
            <a:r>
              <a:rPr lang="en-US" altLang="ja-JP" sz="2400"/>
              <a:t> preferences in the order in which you prefer them (first best, second best, etc.). We could prefer sandwiches over pasta, but we can</a:t>
            </a:r>
            <a:r>
              <a:rPr lang="ja-JP" altLang="en-US" sz="2400"/>
              <a:t>’</a:t>
            </a:r>
            <a:r>
              <a:rPr lang="en-US" altLang="ja-JP" sz="2400"/>
              <a:t>t say by </a:t>
            </a:r>
            <a:r>
              <a:rPr lang="ja-JP" altLang="en-US" sz="2400"/>
              <a:t>“</a:t>
            </a:r>
            <a:r>
              <a:rPr lang="en-US" altLang="ja-JP" sz="2400"/>
              <a:t>how much.</a:t>
            </a:r>
            <a:r>
              <a:rPr lang="ja-JP" altLang="en-US" sz="2400"/>
              <a:t>”</a:t>
            </a:r>
            <a:endParaRPr lang="en-US" altLang="ja-JP" sz="2400">
              <a:latin typeface="Arial" pitchFamily="-107" charset="0"/>
            </a:endParaRPr>
          </a:p>
          <a:p>
            <a:endParaRPr lang="en-US" sz="2400">
              <a:latin typeface="Arial" pitchFamily="-107" charset="0"/>
            </a:endParaRPr>
          </a:p>
          <a:p>
            <a:r>
              <a:rPr lang="en-US" sz="2400">
                <a:latin typeface="Arial" pitchFamily="-107" charset="0"/>
              </a:rPr>
              <a:t>While utility is internally consistent (thirty for me is always better than ten for me), we can</a:t>
            </a:r>
            <a:r>
              <a:rPr lang="ja-JP" altLang="en-US" sz="2400">
                <a:latin typeface="Arial" pitchFamily="-107" charset="0"/>
              </a:rPr>
              <a:t>’</a:t>
            </a:r>
            <a:r>
              <a:rPr lang="en-US" altLang="ja-JP" sz="2400">
                <a:latin typeface="Arial" pitchFamily="-107" charset="0"/>
              </a:rPr>
              <a:t>t measure across individuals. Ten for me might be twenty-three for you.  Thus, even if John gets twenty-five </a:t>
            </a:r>
            <a:r>
              <a:rPr lang="en-US" altLang="ja-JP" sz="2400" err="1">
                <a:latin typeface="Arial" pitchFamily="-107" charset="0"/>
              </a:rPr>
              <a:t>utils</a:t>
            </a:r>
            <a:r>
              <a:rPr lang="en-US" altLang="ja-JP" sz="2400">
                <a:latin typeface="Arial" pitchFamily="-107" charset="0"/>
              </a:rPr>
              <a:t> from a sandwich and Steve gets twelve </a:t>
            </a:r>
            <a:r>
              <a:rPr lang="en-US" altLang="ja-JP" sz="2400" err="1">
                <a:latin typeface="Arial" pitchFamily="-107" charset="0"/>
              </a:rPr>
              <a:t>utils</a:t>
            </a:r>
            <a:r>
              <a:rPr lang="en-US" altLang="ja-JP" sz="2400">
                <a:latin typeface="Arial" pitchFamily="-107" charset="0"/>
              </a:rPr>
              <a:t> from a sandwich, we can</a:t>
            </a:r>
            <a:r>
              <a:rPr lang="ja-JP" altLang="en-US" sz="2400">
                <a:latin typeface="Arial" pitchFamily="-107" charset="0"/>
              </a:rPr>
              <a:t>’</a:t>
            </a:r>
            <a:r>
              <a:rPr lang="en-US" altLang="ja-JP" sz="2400">
                <a:latin typeface="Arial" pitchFamily="-107" charset="0"/>
              </a:rPr>
              <a:t>t say that the sandwich made John happier than it made Steve.</a:t>
            </a:r>
            <a:endParaRPr lang="en-US"/>
          </a:p>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a:lstStyle/>
          <a:p>
            <a:r>
              <a:rPr lang="en-US" b="1" i="1" dirty="0"/>
              <a:t>Image: </a:t>
            </a:r>
            <a:r>
              <a:rPr lang="en-US" dirty="0"/>
              <a:t>Animated Figure 16.2</a:t>
            </a:r>
          </a:p>
          <a:p>
            <a:endParaRPr lang="en-US" dirty="0"/>
          </a:p>
          <a:p>
            <a:r>
              <a:rPr lang="en-US" b="1" i="1" dirty="0"/>
              <a:t>Lecture notes:</a:t>
            </a:r>
            <a:endParaRPr lang="en-US" dirty="0"/>
          </a:p>
          <a:p>
            <a:endParaRPr lang="en-US" dirty="0"/>
          </a:p>
          <a:p>
            <a:r>
              <a:rPr lang="en-US" dirty="0"/>
              <a:t>First click: </a:t>
            </a:r>
          </a:p>
          <a:p>
            <a:pPr marL="171450" indent="-171450">
              <a:buFont typeface="Arial" panose="020B0604020202020204" pitchFamily="34" charset="0"/>
              <a:buChar char="•"/>
            </a:pPr>
            <a:r>
              <a:rPr lang="en-US" dirty="0"/>
              <a:t>Shows the demand and supply for diamonds.</a:t>
            </a:r>
          </a:p>
          <a:p>
            <a:r>
              <a:rPr lang="en-US" dirty="0"/>
              <a:t>Second click: </a:t>
            </a:r>
          </a:p>
          <a:p>
            <a:pPr marL="171450" indent="-171450">
              <a:buFont typeface="Arial" panose="020B0604020202020204" pitchFamily="34" charset="0"/>
              <a:buChar char="•"/>
            </a:pPr>
            <a:r>
              <a:rPr lang="en-US" dirty="0"/>
              <a:t>Shows the demand and supply for water.</a:t>
            </a:r>
          </a:p>
          <a:p>
            <a:endParaRPr lang="en-US" dirty="0"/>
          </a:p>
          <a:p>
            <a:r>
              <a:rPr lang="en-US" dirty="0"/>
              <a:t>Since the supply of diamonds is much smaller relative to the demand for diamonds compared to that for water, the price of diamonds is much higher than that of water.</a:t>
            </a:r>
          </a:p>
          <a:p>
            <a:endParaRPr lang="en-US" dirty="0"/>
          </a:p>
          <a:p>
            <a:r>
              <a:rPr lang="en-US" dirty="0"/>
              <a:t>So the marginal utility of the last diamond is much larger than the marginal utility of the last unit of water.</a:t>
            </a:r>
          </a:p>
          <a:p>
            <a:endParaRPr lang="en-US" dirty="0"/>
          </a:p>
          <a:p>
            <a:r>
              <a:rPr lang="en-US" dirty="0"/>
              <a:t>Third click: </a:t>
            </a:r>
          </a:p>
          <a:p>
            <a:pPr marL="171450" indent="-171450">
              <a:buFont typeface="Arial" panose="020B0604020202020204" pitchFamily="34" charset="0"/>
              <a:buChar char="•"/>
            </a:pPr>
            <a:r>
              <a:rPr lang="en-US" dirty="0"/>
              <a:t>Shades in the consumer surplus from diamonds and water. </a:t>
            </a:r>
          </a:p>
          <a:p>
            <a:endParaRPr lang="en-US" dirty="0"/>
          </a:p>
          <a:p>
            <a:r>
              <a:rPr lang="en-US" dirty="0"/>
              <a:t>The consumer surplus reflects the total utility from each good.</a:t>
            </a:r>
          </a:p>
          <a:p>
            <a:endParaRPr lang="en-US" dirty="0"/>
          </a:p>
          <a:p>
            <a:r>
              <a:rPr lang="en-US" dirty="0"/>
              <a:t>So, since water is “essential for life,” its total utility is much higher.</a:t>
            </a:r>
          </a:p>
          <a:p>
            <a:endParaRPr lang="en-US" dirty="0"/>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a:lstStyle/>
          <a:p>
            <a:r>
              <a:rPr lang="en-US" b="1" i="1"/>
              <a:t>Lecture notes:</a:t>
            </a:r>
            <a:endParaRPr lang="en-US" sz="2400">
              <a:latin typeface="Arial" pitchFamily="-107" charset="0"/>
            </a:endParaRPr>
          </a:p>
          <a:p>
            <a:r>
              <a:rPr lang="en-US"/>
              <a:t>Therefore, if the price of a diamond rises, consumers enjoy less surplus from buying them.</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photo in the PowerPoint above. </a:t>
            </a:r>
          </a:p>
          <a:p>
            <a:endParaRPr lang="en-US" i="1" dirty="0"/>
          </a:p>
          <a:p>
            <a:r>
              <a:rPr lang="en-US" dirty="0"/>
              <a:t>The point of this movie was to highlight the obesity problem in the United States. Spurlock targeted McDonald’s or the fast food industry in general since they encourage customers to order more than they “need” by offering value meals.</a:t>
            </a:r>
          </a:p>
          <a:p>
            <a:pPr marL="171450" indent="-171450">
              <a:buFont typeface="Arial" panose="020B0604020202020204" pitchFamily="34" charset="0"/>
              <a:buChar char="•"/>
            </a:pPr>
            <a:r>
              <a:rPr lang="en-US" dirty="0"/>
              <a:t>How do McDonald’s and upscale restaurants compare to the diamond-water paradox?</a:t>
            </a:r>
          </a:p>
          <a:p>
            <a:endParaRPr lang="en-US" i="1" dirty="0"/>
          </a:p>
          <a:p>
            <a:r>
              <a:rPr lang="en-US" dirty="0"/>
              <a:t>The key concepts covered in this clip are:</a:t>
            </a:r>
          </a:p>
          <a:p>
            <a:pPr marL="171450" indent="-171450">
              <a:buFont typeface="Arial" panose="020B0604020202020204" pitchFamily="34" charset="0"/>
              <a:buChar char="•"/>
            </a:pPr>
            <a:r>
              <a:rPr lang="en-US" dirty="0"/>
              <a:t>Diminishing marginal utility</a:t>
            </a:r>
          </a:p>
          <a:p>
            <a:pPr marL="171450" indent="-171450">
              <a:buFont typeface="Arial" panose="020B0604020202020204" pitchFamily="34" charset="0"/>
              <a:buChar char="•"/>
            </a:pPr>
            <a:r>
              <a:rPr lang="en-US" dirty="0"/>
              <a:t>Health economics</a:t>
            </a:r>
          </a:p>
          <a:p>
            <a:pPr marL="171450" indent="-171450">
              <a:buFont typeface="Arial" panose="020B0604020202020204" pitchFamily="34" charset="0"/>
              <a:buChar char="•"/>
            </a:pPr>
            <a:r>
              <a:rPr lang="en-US" dirty="0"/>
              <a:t>Risk</a:t>
            </a:r>
          </a:p>
          <a:p>
            <a:pPr marL="171450" indent="-171450">
              <a:buFont typeface="Arial" panose="020B0604020202020204" pitchFamily="34" charset="0"/>
              <a:buChar char="•"/>
            </a:pPr>
            <a:r>
              <a:rPr lang="en-US" dirty="0"/>
              <a:t>Corporate and personal </a:t>
            </a:r>
            <a:r>
              <a:rPr lang="en-US" dirty="0" smtClean="0"/>
              <a:t>responsibility</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[SUPER SIZE ME, Morgan Spurlock, 2004, © Samuel Goldwyn/courtesy Everett Collection]</a:t>
            </a:r>
            <a:endParaRPr lang="en-US" dirty="0"/>
          </a:p>
        </p:txBody>
      </p:sp>
      <p:sp>
        <p:nvSpPr>
          <p:cNvPr id="99331"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32838F1E-4131-2D49-93BE-835BB1053746}" type="slidenum">
              <a:rPr lang="en-US">
                <a:solidFill>
                  <a:srgbClr val="000000"/>
                </a:solidFill>
                <a:latin typeface="Arial" pitchFamily="-107" charset="0"/>
              </a:rPr>
              <a:pPr eaLnBrk="1" hangingPunct="1"/>
              <a:t>42</a:t>
            </a:fld>
            <a:endParaRPr lang="en-US">
              <a:solidFill>
                <a:srgbClr val="000000"/>
              </a:solidFill>
              <a:latin typeface="Arial" pitchFamily="-107"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a:lstStyle/>
          <a:p>
            <a:pPr marL="228600" indent="-228600"/>
            <a:r>
              <a:rPr lang="ja-JP" altLang="en-US" b="1" i="1" dirty="0"/>
              <a:t>“</a:t>
            </a:r>
            <a:r>
              <a:rPr lang="en-US" altLang="ja-JP" b="1" i="1" dirty="0"/>
              <a:t>Beyond the Book</a:t>
            </a:r>
            <a:r>
              <a:rPr lang="ja-JP" altLang="en-US" b="1" i="1" dirty="0"/>
              <a:t>”</a:t>
            </a:r>
            <a:r>
              <a:rPr lang="en-US" altLang="ja-JP" b="1" i="1" dirty="0"/>
              <a:t> Slide</a:t>
            </a:r>
          </a:p>
          <a:p>
            <a:pPr marL="228600" indent="-228600"/>
            <a:endParaRPr lang="en-US" dirty="0"/>
          </a:p>
          <a:p>
            <a:pPr marL="228600" indent="-228600">
              <a:buFontTx/>
              <a:buChar char="•"/>
            </a:pPr>
            <a:r>
              <a:rPr lang="en-US" dirty="0"/>
              <a:t>Airline ticket</a:t>
            </a:r>
          </a:p>
          <a:p>
            <a:pPr marL="685800" lvl="1" indent="-228600">
              <a:buFontTx/>
              <a:buChar char="•"/>
            </a:pPr>
            <a:r>
              <a:rPr lang="en-US" dirty="0"/>
              <a:t>Look for the best departure and arrival times, price, number of layovers</a:t>
            </a:r>
          </a:p>
          <a:p>
            <a:pPr marL="228600" indent="-228600">
              <a:buFontTx/>
              <a:buChar char="•"/>
            </a:pPr>
            <a:r>
              <a:rPr lang="en-US" dirty="0"/>
              <a:t>House</a:t>
            </a:r>
          </a:p>
          <a:p>
            <a:pPr marL="685800" lvl="1" indent="-228600">
              <a:buFontTx/>
              <a:buChar char="•"/>
            </a:pPr>
            <a:r>
              <a:rPr lang="en-US" dirty="0"/>
              <a:t>Look for price, location, distance from work, color, size, number of bedrooms</a:t>
            </a:r>
          </a:p>
          <a:p>
            <a:pPr marL="228600" indent="-228600">
              <a:buFontTx/>
              <a:buChar char="•"/>
            </a:pPr>
            <a:r>
              <a:rPr lang="en-US" dirty="0"/>
              <a:t>College education</a:t>
            </a:r>
          </a:p>
          <a:p>
            <a:pPr marL="685800" lvl="1" indent="-228600">
              <a:buFontTx/>
              <a:buChar char="•"/>
            </a:pPr>
            <a:r>
              <a:rPr lang="en-US" dirty="0"/>
              <a:t>Best program, location, scholarships, friends</a:t>
            </a:r>
          </a:p>
          <a:p>
            <a:pPr marL="228600" indent="-228600">
              <a:buFontTx/>
              <a:buChar char="•"/>
            </a:pPr>
            <a:r>
              <a:rPr lang="en-US" dirty="0"/>
              <a:t>Spouse</a:t>
            </a:r>
          </a:p>
          <a:p>
            <a:pPr marL="685800" lvl="1" indent="-228600">
              <a:buFontTx/>
              <a:buChar char="•"/>
            </a:pPr>
            <a:r>
              <a:rPr lang="en-US" dirty="0"/>
              <a:t>Looks, intelligence, personality, earning power, maybe race or religion.  </a:t>
            </a:r>
          </a:p>
          <a:p>
            <a:pPr marL="685800" lvl="1" indent="-228600">
              <a:buFontTx/>
              <a:buChar char="•"/>
            </a:pPr>
            <a:r>
              <a:rPr lang="en-US" dirty="0"/>
              <a:t>Note that you can choose your spouse. . . . you don</a:t>
            </a:r>
            <a:r>
              <a:rPr lang="ja-JP" altLang="en-US" dirty="0"/>
              <a:t>’</a:t>
            </a:r>
            <a:r>
              <a:rPr lang="en-US" altLang="ja-JP" dirty="0"/>
              <a:t>t really </a:t>
            </a:r>
            <a:r>
              <a:rPr lang="ja-JP" altLang="en-US" dirty="0"/>
              <a:t>“</a:t>
            </a:r>
            <a:r>
              <a:rPr lang="en-US" altLang="ja-JP" dirty="0"/>
              <a:t>buy</a:t>
            </a:r>
            <a:r>
              <a:rPr lang="ja-JP" altLang="en-US" dirty="0"/>
              <a:t>”</a:t>
            </a:r>
            <a:r>
              <a:rPr lang="en-US" altLang="ja-JP" dirty="0"/>
              <a:t> one.</a:t>
            </a:r>
          </a:p>
          <a:p>
            <a:pPr marL="228600" indent="-228600"/>
            <a:endParaRPr lang="en-US" dirty="0" smtClean="0"/>
          </a:p>
          <a:p>
            <a:pPr marL="228600" indent="-228600"/>
            <a:r>
              <a:rPr lang="en-US" dirty="0" smtClean="0"/>
              <a:t>[© </a:t>
            </a:r>
            <a:r>
              <a:rPr lang="en-US" dirty="0" err="1" smtClean="0"/>
              <a:t>Catonphoto</a:t>
            </a:r>
            <a:r>
              <a:rPr lang="en-US" dirty="0" smtClean="0"/>
              <a:t> | </a:t>
            </a:r>
            <a:r>
              <a:rPr lang="en-US" dirty="0" err="1" smtClean="0"/>
              <a:t>Dreamstime.com</a:t>
            </a:r>
            <a:r>
              <a:rPr lang="en-US" dirty="0" smtClean="0"/>
              <a:t>]</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a:lstStyle/>
          <a:p>
            <a:r>
              <a:rPr lang="en-US" b="1" i="1">
                <a:latin typeface="Arial" pitchFamily="-107" charset="0"/>
              </a:rPr>
              <a:t>Lecture notes:</a:t>
            </a:r>
          </a:p>
          <a:p>
            <a:pPr>
              <a:buFontTx/>
              <a:buChar char="•"/>
            </a:pPr>
            <a:endParaRPr lang="en-US" b="1" i="1">
              <a:latin typeface="Arial" pitchFamily="-107" charset="0"/>
            </a:endParaRPr>
          </a:p>
          <a:p>
            <a:r>
              <a:rPr lang="en-US">
                <a:latin typeface="Arial" pitchFamily="-107" charset="0"/>
              </a:rPr>
              <a:t>You can also remind students that:</a:t>
            </a:r>
          </a:p>
          <a:p>
            <a:pPr marL="171450" indent="-171450">
              <a:buFont typeface="Arial" panose="020B0604020202020204" pitchFamily="34" charset="0"/>
              <a:buChar char="•"/>
            </a:pPr>
            <a:r>
              <a:rPr lang="en-US">
                <a:latin typeface="Arial" pitchFamily="-107" charset="0"/>
              </a:rPr>
              <a:t>Price changes will affect the optimal consumption bundle chosen by individuals.</a:t>
            </a:r>
          </a:p>
          <a:p>
            <a:pPr marL="171450" indent="-171450">
              <a:buFont typeface="Arial" panose="020B0604020202020204" pitchFamily="34" charset="0"/>
              <a:buChar char="•"/>
            </a:pPr>
            <a:r>
              <a:rPr lang="en-US">
                <a:latin typeface="Arial" pitchFamily="-107" charset="0"/>
              </a:rPr>
              <a:t>A change in prices causes both a substitution effect and a real income effect.</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b="1" i="1"/>
              <a:t>Lecture notes:</a:t>
            </a:r>
            <a:endParaRPr lang="en-US" sz="2400">
              <a:latin typeface="Arial" pitchFamily="-107" charset="0"/>
            </a:endParaRPr>
          </a:p>
          <a:p>
            <a:endParaRPr lang="en-US" altLang="ja-JP" sz="2400">
              <a:latin typeface="Arial" pitchFamily="-107" charset="0"/>
            </a:endParaRPr>
          </a:p>
          <a:p>
            <a:r>
              <a:rPr lang="en-US"/>
              <a:t>Adam and Eve:</a:t>
            </a:r>
          </a:p>
          <a:p>
            <a:pPr marL="171450" indent="-171450">
              <a:buFont typeface="Arial" panose="020B0604020202020204" pitchFamily="34" charset="0"/>
              <a:buChar char="•"/>
            </a:pPr>
            <a:r>
              <a:rPr lang="en-US"/>
              <a:t>If students have not read the chapter ahead of time, many of them will say that Eve likes apples twice as much as Adam.</a:t>
            </a:r>
          </a:p>
          <a:p>
            <a:pPr marL="171450" indent="-171450">
              <a:buFont typeface="Arial" panose="020B0604020202020204" pitchFamily="34" charset="0"/>
              <a:buChar char="•"/>
            </a:pPr>
            <a:r>
              <a:rPr lang="en-US"/>
              <a:t>Each person has a different utility scale. Maybe Adam uses “Celsius” and Eve uses “Fahrenheit.”</a:t>
            </a:r>
          </a:p>
          <a:p>
            <a:pPr>
              <a:buFontTx/>
              <a:buChar char="•"/>
            </a:pPr>
            <a:endParaRPr lang="en-US"/>
          </a:p>
          <a:p>
            <a:r>
              <a:rPr lang="en-US"/>
              <a:t>Adam:</a:t>
            </a:r>
          </a:p>
          <a:p>
            <a:pPr marL="171450" indent="-171450">
              <a:buFont typeface="Arial" panose="020B0604020202020204" pitchFamily="34" charset="0"/>
              <a:buChar char="•"/>
            </a:pPr>
            <a:r>
              <a:rPr lang="en-US"/>
              <a:t>Likes a banana more than an apple.</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ja-JP" altLang="en-US" b="1" i="1"/>
              <a:t>“</a:t>
            </a:r>
            <a:r>
              <a:rPr lang="en-US" altLang="ja-JP" b="1" i="1"/>
              <a:t>Beyond the Book</a:t>
            </a:r>
            <a:r>
              <a:rPr lang="ja-JP" altLang="en-US" b="1" i="1"/>
              <a:t>”</a:t>
            </a:r>
            <a:r>
              <a:rPr lang="en-US" altLang="ja-JP" b="1" i="1"/>
              <a:t> Slide</a:t>
            </a:r>
          </a:p>
          <a:p>
            <a:endParaRPr lang="en-US" altLang="ja-JP" b="1"/>
          </a:p>
          <a:p>
            <a:r>
              <a:rPr lang="en-US" altLang="ja-JP"/>
              <a:t>Students may find the idea of assigning util values to different goods a little silly so it might be worthwhile to spend some time on this.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ja-JP" altLang="en-US" b="1" i="1"/>
              <a:t>“</a:t>
            </a:r>
            <a:r>
              <a:rPr lang="en-US" altLang="ja-JP" b="1" i="1"/>
              <a:t>Beyond the Book</a:t>
            </a:r>
            <a:r>
              <a:rPr lang="ja-JP" altLang="en-US" b="1" i="1"/>
              <a:t>”</a:t>
            </a:r>
            <a:r>
              <a:rPr lang="en-US" altLang="ja-JP" b="1" i="1"/>
              <a:t> Slide</a:t>
            </a:r>
          </a:p>
          <a:p>
            <a:endParaRPr lang="en-US" altLang="ja-JP" b="1"/>
          </a:p>
          <a:p>
            <a:r>
              <a:rPr lang="en-US" altLang="ja-JP"/>
              <a:t>Complete:</a:t>
            </a:r>
          </a:p>
          <a:p>
            <a:pPr marL="171450" indent="-171450">
              <a:buFont typeface="Arial" panose="020B0604020202020204" pitchFamily="34" charset="0"/>
              <a:buChar char="•"/>
            </a:pPr>
            <a:r>
              <a:rPr lang="en-US" altLang="ja-JP"/>
              <a:t>Faced with two alternatives, A and B, you can tell me whether you prefer A to B, prefer B to A, or you are indifferent between A and B.</a:t>
            </a:r>
          </a:p>
          <a:p>
            <a:endParaRPr lang="en-US" altLang="ja-JP"/>
          </a:p>
          <a:p>
            <a:r>
              <a:rPr lang="en-US" altLang="ja-JP"/>
              <a:t>Transitive:</a:t>
            </a:r>
          </a:p>
          <a:p>
            <a:pPr marL="171450" indent="-171450">
              <a:buFont typeface="Arial" panose="020B0604020202020204" pitchFamily="34" charset="0"/>
              <a:buChar char="•"/>
            </a:pPr>
            <a:r>
              <a:rPr lang="en-US" altLang="ja-JP"/>
              <a:t>Given a choice between A, B, and C: If you prefer A to B, and prefer B to C, then you must prefer A to 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US" b="1" i="1"/>
              <a:t>Lecture notes:</a:t>
            </a:r>
          </a:p>
          <a:p>
            <a:endParaRPr lang="en-US" b="1" i="1"/>
          </a:p>
          <a:p>
            <a:r>
              <a:rPr lang="en-US"/>
              <a:t>Total utility:</a:t>
            </a:r>
          </a:p>
          <a:p>
            <a:pPr marL="171450" indent="-171450">
              <a:buFont typeface="Arial" panose="020B0604020202020204" pitchFamily="34" charset="0"/>
              <a:buChar char="•"/>
            </a:pPr>
            <a:r>
              <a:rPr lang="en-US">
                <a:latin typeface="Arial" pitchFamily="-107" charset="0"/>
              </a:rPr>
              <a:t>We prefer more to less, and more consumption generally increases utility.</a:t>
            </a:r>
          </a:p>
          <a:p>
            <a:endParaRPr lang="en-US">
              <a:latin typeface="Arial" pitchFamily="-107" charset="0"/>
            </a:endParaRPr>
          </a:p>
          <a:p>
            <a:r>
              <a:rPr lang="en-US"/>
              <a:t>Marginal utility:</a:t>
            </a:r>
          </a:p>
          <a:p>
            <a:pPr marL="171450" indent="-171450">
              <a:buFont typeface="Arial" panose="020B0604020202020204" pitchFamily="34" charset="0"/>
              <a:buChar char="•"/>
            </a:pPr>
            <a:r>
              <a:rPr lang="en-US">
                <a:latin typeface="Arial" pitchFamily="-107" charset="0"/>
              </a:rPr>
              <a:t>If marginal utility is positive, it means that additional consumption will make us happier at the margin, thus increasing our total utility.</a:t>
            </a:r>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r>
              <a:rPr lang="en-US" b="1" i="1"/>
              <a:t>Image: </a:t>
            </a:r>
            <a:r>
              <a:rPr lang="en-US"/>
              <a:t>Part of Figure 16.1</a:t>
            </a:r>
          </a:p>
          <a:p>
            <a:endParaRPr lang="en-US"/>
          </a:p>
          <a:p>
            <a:r>
              <a:rPr lang="en-US" b="1" i="1"/>
              <a:t>Lecture notes:</a:t>
            </a:r>
          </a:p>
          <a:p>
            <a:endParaRPr lang="en-US"/>
          </a:p>
          <a:p>
            <a:pPr marL="171450" indent="-171450">
              <a:buFont typeface="Arial" panose="020B0604020202020204" pitchFamily="34" charset="0"/>
              <a:buChar char="•"/>
            </a:pPr>
            <a:r>
              <a:rPr lang="en-US"/>
              <a:t>If you eat one brownie you get a </a:t>
            </a:r>
            <a:r>
              <a:rPr lang="en-US" b="1"/>
              <a:t>total</a:t>
            </a:r>
            <a:r>
              <a:rPr lang="en-US"/>
              <a:t> of 25 </a:t>
            </a:r>
            <a:r>
              <a:rPr lang="en-US" err="1"/>
              <a:t>utils</a:t>
            </a:r>
            <a:r>
              <a:rPr lang="en-US"/>
              <a:t>, so the </a:t>
            </a:r>
            <a:r>
              <a:rPr lang="en-US" b="1"/>
              <a:t>marginal</a:t>
            </a:r>
            <a:r>
              <a:rPr lang="en-US"/>
              <a:t> utility of the first brownie is 25 </a:t>
            </a:r>
            <a:r>
              <a:rPr lang="en-US" err="1"/>
              <a:t>utils</a:t>
            </a:r>
            <a:r>
              <a:rPr lang="en-US"/>
              <a:t>.</a:t>
            </a:r>
          </a:p>
          <a:p>
            <a:pPr marL="171450" indent="-171450">
              <a:buFont typeface="Arial" panose="020B0604020202020204" pitchFamily="34" charset="0"/>
              <a:buChar char="•"/>
            </a:pPr>
            <a:r>
              <a:rPr lang="en-US"/>
              <a:t>If you eat two brownies you get a </a:t>
            </a:r>
            <a:r>
              <a:rPr lang="en-US" b="1"/>
              <a:t>total</a:t>
            </a:r>
            <a:r>
              <a:rPr lang="en-US"/>
              <a:t> of 45 </a:t>
            </a:r>
            <a:r>
              <a:rPr lang="en-US" err="1"/>
              <a:t>utils</a:t>
            </a:r>
            <a:r>
              <a:rPr lang="en-US"/>
              <a:t>, so the </a:t>
            </a:r>
            <a:r>
              <a:rPr lang="en-US" b="1"/>
              <a:t>marginal</a:t>
            </a:r>
            <a:r>
              <a:rPr lang="en-US"/>
              <a:t> utility of the second brownie is 20 </a:t>
            </a:r>
            <a:r>
              <a:rPr lang="en-US" err="1"/>
              <a:t>utils</a:t>
            </a:r>
            <a:r>
              <a:rPr lang="en-US"/>
              <a:t>.</a:t>
            </a:r>
          </a:p>
          <a:p>
            <a:pPr marL="171450" indent="-171450">
              <a:buFont typeface="Arial" panose="020B0604020202020204" pitchFamily="34" charset="0"/>
              <a:buChar char="•"/>
            </a:pPr>
            <a:r>
              <a:rPr lang="en-US"/>
              <a:t>Note that as you eat up to five brownies, your total utility keeps getting larger, but each time the increase gets smaller and smaller.</a:t>
            </a:r>
          </a:p>
          <a:p>
            <a:pPr marL="628650" lvl="1" indent="-171450">
              <a:buFontTx/>
              <a:buChar char="•"/>
            </a:pPr>
            <a:r>
              <a:rPr lang="en-US"/>
              <a:t>Therefore, from 0–5 brownies, your </a:t>
            </a:r>
            <a:r>
              <a:rPr lang="en-US" b="1"/>
              <a:t>marginal</a:t>
            </a:r>
            <a:r>
              <a:rPr lang="en-US"/>
              <a:t> utility is positive, but gets smaller each time.</a:t>
            </a:r>
          </a:p>
          <a:p>
            <a:pPr marL="628650" lvl="1" indent="-171450">
              <a:buFontTx/>
              <a:buChar char="•"/>
            </a:pPr>
            <a:r>
              <a:rPr lang="en-US"/>
              <a:t>This is </a:t>
            </a:r>
            <a:r>
              <a:rPr lang="en-US" b="1"/>
              <a:t>diminishing marginal utility</a:t>
            </a:r>
            <a:r>
              <a:rPr lang="en-US"/>
              <a:t>.</a:t>
            </a:r>
          </a:p>
          <a:p>
            <a:pPr marL="171450" indent="-171450">
              <a:buFont typeface="Arial" panose="020B0604020202020204" pitchFamily="34" charset="0"/>
              <a:buChar char="•"/>
            </a:pPr>
            <a:r>
              <a:rPr lang="en-US"/>
              <a:t>If you eat the sixth brownie, your total utility is the same as with five, so your marginal utility is zero.</a:t>
            </a:r>
          </a:p>
          <a:p>
            <a:pPr marL="171450" indent="-171450">
              <a:buFont typeface="Arial" panose="020B0604020202020204" pitchFamily="34" charset="0"/>
              <a:buChar char="•"/>
            </a:pPr>
            <a:r>
              <a:rPr lang="en-US"/>
              <a:t>After six brownies, your total utility starts to fall, so your marginal utility is negative.</a:t>
            </a:r>
          </a:p>
          <a:p>
            <a:pPr>
              <a:buFontTx/>
              <a:buChar char="•"/>
            </a:pPr>
            <a:endParaRPr lang="en-US"/>
          </a:p>
          <a:p>
            <a:pPr>
              <a:buFontTx/>
              <a:buChar cha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a:t>Click to edit Master text styles</a:t>
            </a:r>
          </a:p>
          <a:p>
            <a:pPr lvl="1"/>
            <a:r>
              <a:rPr lang="en-US"/>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ctr">
              <a:defRPr sz="3600"/>
            </a:lvl1pPr>
          </a:lstStyle>
          <a:p>
            <a:r>
              <a:rPr lang="en-US"/>
              <a:t>Click to edit Master title style</a:t>
            </a:r>
          </a:p>
        </p:txBody>
      </p:sp>
      <p:sp>
        <p:nvSpPr>
          <p:cNvPr id="3" name="Content Placeholder 2"/>
          <p:cNvSpPr>
            <a:spLocks noGrp="1"/>
          </p:cNvSpPr>
          <p:nvPr>
            <p:ph idx="1"/>
          </p:nvPr>
        </p:nvSpPr>
        <p:spPr>
          <a:xfrm>
            <a:off x="457200" y="1713168"/>
            <a:ext cx="8229600" cy="4896248"/>
          </a:xfrm>
        </p:spPr>
        <p:txBody>
          <a:bodyPr/>
          <a:lstStyle>
            <a:lvl1pPr marL="0" indent="0">
              <a:buNone/>
              <a:defRPr sz="2400"/>
            </a:lvl1pPr>
            <a:lvl2pPr marL="914400" indent="-457200">
              <a:buFont typeface="Arial" panose="020B0604020202020204" pitchFamily="34" charset="0"/>
              <a:buChar char="•"/>
              <a:defRPr sz="2400"/>
            </a:lvl2pPr>
          </a:lstStyle>
          <a:p>
            <a:pPr lvl="0"/>
            <a:r>
              <a:rPr lang="en-US"/>
              <a:t>Click to edit Master text styles</a:t>
            </a:r>
          </a:p>
          <a:p>
            <a:pPr lvl="1"/>
            <a:r>
              <a:rPr lang="en-US"/>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theme" Target="../theme/theme3.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80" r:id="rId6"/>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MS PGothic" pitchFamily="34" charset="-128"/>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MS PGothic" pitchFamily="34" charset="-128"/>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MS PGothic" pitchFamily="34" charset="-128"/>
          <a:cs typeface="MS PGothic" pitchFamily="34" charset="-128"/>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MS PGothic" pitchFamily="34" charset="-128"/>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71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481" r:id="rId1"/>
  </p:sldLayoutIdLst>
  <p:txStyles>
    <p:title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S PGothic" pitchFamily="34" charset="-128"/>
          <a:cs typeface="MS PGothic" pitchFamily="34" charset="-128"/>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S PGothic" pitchFamily="34" charset="-128"/>
          <a:cs typeface="MS PGothic"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ＭＳ Ｐゴシック" charset="-128"/>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ＭＳ Ｐゴシック" charset="-128"/>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ＭＳ Ｐゴシック" charset="-128"/>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819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Lst>
  <p:txStyles>
    <p:titleStyle>
      <a:lvl1pPr algn="l" defTabSz="457200" rtl="0" eaLnBrk="0" fontAlgn="base" hangingPunct="0">
        <a:spcBef>
          <a:spcPct val="0"/>
        </a:spcBef>
        <a:spcAft>
          <a:spcPct val="0"/>
        </a:spcAft>
        <a:defRPr sz="36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defRPr sz="2400" kern="1200">
          <a:solidFill>
            <a:schemeClr val="tx1"/>
          </a:solidFill>
          <a:latin typeface="Arial"/>
          <a:ea typeface="MS PGothic" pitchFamily="34" charset="-128"/>
          <a:cs typeface="Arial"/>
        </a:defRPr>
      </a:lvl1pPr>
      <a:lvl2pPr marL="800100" indent="-342900" algn="l" defTabSz="457200" rtl="0" eaLnBrk="0" fontAlgn="base" hangingPunct="0">
        <a:spcBef>
          <a:spcPct val="20000"/>
        </a:spcBef>
        <a:spcAft>
          <a:spcPct val="0"/>
        </a:spcAft>
        <a:buFont typeface="Arial" pitchFamily="-107" charset="0"/>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s://iig.wwnorton.com/prinecomi2/full/page/561_diminishing_marginal_utility_in_the_simpsons" TargetMode="External"/><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iig.wwnorton.com/prinecomi2/full/page/563_diminishing_marginal_utility_in_the_simpsons" TargetMode="External"/><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iig.wwnorton.com/prinecomi2/full/page/565_diminishing_marginal_utility_in_cool_hand_luke" TargetMode="External"/><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iig.wwnorton.com/prinecomi2/full/page/569_diminishing_marginal_utility_in_man_v_food" TargetMode="External"/><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bin"/><Relationship Id="rId5" Type="http://schemas.openxmlformats.org/officeDocument/2006/relationships/image" Target="../media/image11.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3.bin"/><Relationship Id="rId5" Type="http://schemas.openxmlformats.org/officeDocument/2006/relationships/image" Target="../media/image12.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4.bin"/><Relationship Id="rId5" Type="http://schemas.openxmlformats.org/officeDocument/2006/relationships/image" Target="../media/image13.wmf"/><Relationship Id="rId6" Type="http://schemas.openxmlformats.org/officeDocument/2006/relationships/oleObject" Target="../embeddings/oleObject5.bin"/><Relationship Id="rId7" Type="http://schemas.openxmlformats.org/officeDocument/2006/relationships/image" Target="../media/image14.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6.bin"/><Relationship Id="rId5" Type="http://schemas.openxmlformats.org/officeDocument/2006/relationships/image" Target="../media/image15.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7.bin"/><Relationship Id="rId5" Type="http://schemas.openxmlformats.org/officeDocument/2006/relationships/image" Target="../media/image16.w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1" Type="http://schemas.openxmlformats.org/officeDocument/2006/relationships/image" Target="../media/image28.jpeg"/><Relationship Id="rId12" Type="http://schemas.openxmlformats.org/officeDocument/2006/relationships/image" Target="../media/image29.jpeg"/><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hyperlink" Target="https://iig.wwnorton.com/prinecomi2/full/page/587_diminishing_marginal_utility_in_super_size_me" TargetMode="External"/><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8.bin"/><Relationship Id="rId5" Type="http://schemas.openxmlformats.org/officeDocument/2006/relationships/image" Target="../media/image12.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rPr>
              <a:t>Consumer Choice</a:t>
            </a:r>
          </a:p>
        </p:txBody>
      </p:sp>
      <p:sp>
        <p:nvSpPr>
          <p:cNvPr id="14338"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MS PGothic" pitchFamily="34" charset="-128"/>
              </a:rPr>
              <a:t>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382000" cy="1527175"/>
          </a:xfrm>
        </p:spPr>
        <p:txBody>
          <a:bodyPr/>
          <a:lstStyle/>
          <a:p>
            <a:r>
              <a:rPr lang="en-US" dirty="0">
                <a:latin typeface="Helvetica Neue" pitchFamily="-107" charset="0"/>
              </a:rPr>
              <a:t>Total and Marginal </a:t>
            </a:r>
            <a:r>
              <a:rPr lang="en-US" dirty="0" smtClean="0">
                <a:latin typeface="Helvetica Neue" pitchFamily="-107" charset="0"/>
              </a:rPr>
              <a:t>Utility</a:t>
            </a:r>
            <a:r>
              <a:rPr lang="en-US" altLang="x-none" dirty="0">
                <a:latin typeface="Arial" charset="0"/>
                <a:ea typeface="MS PGothic" charset="-128"/>
                <a:cs typeface="Arial" charset="0"/>
              </a:rPr>
              <a:t>—</a:t>
            </a:r>
            <a:r>
              <a:rPr lang="en-US" dirty="0" smtClean="0">
                <a:latin typeface="Helvetica Neue" pitchFamily="-107" charset="0"/>
              </a:rPr>
              <a:t>3 </a:t>
            </a:r>
            <a:endParaRPr lang="en-US" dirty="0">
              <a:latin typeface="Helvetica Neue" pitchFamily="-107" charset="0"/>
            </a:endParaRPr>
          </a:p>
        </p:txBody>
      </p:sp>
      <p:sp>
        <p:nvSpPr>
          <p:cNvPr id="32770" name="Content Placeholder 2"/>
          <p:cNvSpPr>
            <a:spLocks noGrp="1"/>
          </p:cNvSpPr>
          <p:nvPr>
            <p:ph idx="1"/>
          </p:nvPr>
        </p:nvSpPr>
        <p:spPr>
          <a:xfrm>
            <a:off x="368300" y="1624013"/>
            <a:ext cx="8318500" cy="5043487"/>
          </a:xfrm>
        </p:spPr>
        <p:txBody>
          <a:bodyPr/>
          <a:lstStyle/>
          <a:p>
            <a:r>
              <a:rPr lang="en-US" sz="3000" dirty="0">
                <a:latin typeface="Arial" pitchFamily="-107" charset="0"/>
              </a:rPr>
              <a:t>Total utility</a:t>
            </a:r>
          </a:p>
          <a:p>
            <a:pPr lvl="1"/>
            <a:r>
              <a:rPr lang="en-US" sz="2800" dirty="0">
                <a:latin typeface="Arial" pitchFamily="-107" charset="0"/>
              </a:rPr>
              <a:t>The overall amount of happiness from consumption</a:t>
            </a:r>
          </a:p>
          <a:p>
            <a:r>
              <a:rPr lang="en-US" sz="3000" dirty="0">
                <a:latin typeface="Arial" pitchFamily="-107" charset="0"/>
              </a:rPr>
              <a:t>Marginal utility</a:t>
            </a:r>
          </a:p>
          <a:p>
            <a:pPr lvl="1"/>
            <a:r>
              <a:rPr lang="en-US" sz="2800" dirty="0">
                <a:latin typeface="Arial" pitchFamily="-107" charset="0"/>
              </a:rPr>
              <a:t>Additional utility gained from consuming one more unit of a good or service</a:t>
            </a:r>
          </a:p>
          <a:p>
            <a:r>
              <a:rPr lang="en-US" sz="3000" dirty="0">
                <a:latin typeface="Arial" pitchFamily="-107" charset="0"/>
              </a:rPr>
              <a:t>Diminishing marginal utility</a:t>
            </a:r>
          </a:p>
          <a:p>
            <a:pPr lvl="1"/>
            <a:r>
              <a:rPr lang="en-US" sz="2800" dirty="0">
                <a:latin typeface="Arial" pitchFamily="-107" charset="0"/>
              </a:rPr>
              <a:t>Occurs when marginal utility declines as consumption increases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382000" cy="1527175"/>
          </a:xfrm>
        </p:spPr>
        <p:txBody>
          <a:bodyPr/>
          <a:lstStyle/>
          <a:p>
            <a:r>
              <a:rPr lang="en-US" dirty="0">
                <a:latin typeface="Helvetica Neue" pitchFamily="-107" charset="0"/>
              </a:rPr>
              <a:t>Total and Marginal </a:t>
            </a:r>
            <a:r>
              <a:rPr lang="en-US" dirty="0" smtClean="0">
                <a:latin typeface="Helvetica Neue" pitchFamily="-107" charset="0"/>
              </a:rPr>
              <a:t>Utility</a:t>
            </a:r>
            <a:r>
              <a:rPr lang="en-US" altLang="x-none" dirty="0">
                <a:latin typeface="Arial" charset="0"/>
                <a:ea typeface="MS PGothic" charset="-128"/>
                <a:cs typeface="Arial" charset="0"/>
              </a:rPr>
              <a:t>—</a:t>
            </a:r>
            <a:r>
              <a:rPr lang="en-US" dirty="0" smtClean="0">
                <a:latin typeface="Helvetica Neue" pitchFamily="-107" charset="0"/>
              </a:rPr>
              <a:t>4 </a:t>
            </a:r>
            <a:endParaRPr lang="en-US" dirty="0">
              <a:latin typeface="Helvetica Neue" pitchFamily="-107" charset="0"/>
            </a:endParaRPr>
          </a:p>
        </p:txBody>
      </p:sp>
      <p:pic>
        <p:nvPicPr>
          <p:cNvPr id="4" name="Picture 3" descr="Two graphs and a table comparing total utility and marginal utility. Graph A shows total utility and has Number of brownies eaten on the x axis and Utils on the y axis. A concave downward curve increases from 0 brownies eaten and 0 utils to 5.5 brownies and 75 utils. The curve begins to decrease at 5.5 brownies and 75 utils to 10 brownies and 25 utils. Graph B shows the marginal utility. Number of brownies eaten is on the x axis and utils per brownie is on the y axis. A negative linear line goes from 1 brownie eaten and 25 utils to 5.5 brownies and 0 utils per brownie. The line becomes a dotted line and continues to 8 brownies eaten and negative 10 utils per brownie. The table contains the number of brownies eaten, the total utility, and marginal utility information from the graphs. The table has 3 columns and 12 rows. The column headers are Number of Brownies Eaten, total utility in utils, and Marginal utility in utils per brownie."/>
          <p:cNvPicPr>
            <a:picLocks noChangeAspect="1"/>
          </p:cNvPicPr>
          <p:nvPr/>
        </p:nvPicPr>
        <p:blipFill>
          <a:blip r:embed="rId3"/>
          <a:srcRect t="4258" b="2752"/>
          <a:stretch>
            <a:fillRect/>
          </a:stretch>
        </p:blipFill>
        <p:spPr>
          <a:xfrm>
            <a:off x="1389014" y="1648280"/>
            <a:ext cx="6365973" cy="515243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382000" cy="1527175"/>
          </a:xfrm>
        </p:spPr>
        <p:txBody>
          <a:bodyPr/>
          <a:lstStyle/>
          <a:p>
            <a:r>
              <a:rPr lang="en-US" sz="3600">
                <a:latin typeface="Helvetica Neue" pitchFamily="-107" charset="0"/>
              </a:rPr>
              <a:t>Real-World Example: Newspaper vs. Soda Vending Machines</a:t>
            </a:r>
          </a:p>
        </p:txBody>
      </p:sp>
      <p:sp>
        <p:nvSpPr>
          <p:cNvPr id="36866" name="Content Placeholder 2"/>
          <p:cNvSpPr>
            <a:spLocks noGrp="1"/>
          </p:cNvSpPr>
          <p:nvPr>
            <p:ph idx="1"/>
          </p:nvPr>
        </p:nvSpPr>
        <p:spPr>
          <a:xfrm>
            <a:off x="368300" y="1654175"/>
            <a:ext cx="8208963" cy="5043488"/>
          </a:xfrm>
        </p:spPr>
        <p:txBody>
          <a:bodyPr/>
          <a:lstStyle/>
          <a:p>
            <a:r>
              <a:rPr lang="en-US" sz="3200" dirty="0">
                <a:latin typeface="Arial" pitchFamily="-107" charset="0"/>
              </a:rPr>
              <a:t>Your friend comments:</a:t>
            </a:r>
          </a:p>
          <a:p>
            <a:endParaRPr lang="en-US" sz="2800" dirty="0">
              <a:latin typeface="Arial" pitchFamily="-107" charset="0"/>
            </a:endParaRPr>
          </a:p>
          <a:p>
            <a:pPr marL="457200" lvl="1" indent="0">
              <a:buFont typeface="Arial" pitchFamily="-107" charset="0"/>
              <a:buNone/>
            </a:pPr>
            <a:r>
              <a:rPr lang="en-US" sz="2800" i="1" dirty="0">
                <a:latin typeface="Arial" pitchFamily="-107" charset="0"/>
              </a:rPr>
              <a:t>“Given the way that newspaper and soda vending machines are designed, newspaper readers are more honest than soda drinkers.”</a:t>
            </a:r>
          </a:p>
          <a:p>
            <a:endParaRPr lang="en-US" sz="2800" i="1" dirty="0">
              <a:latin typeface="Arial" pitchFamily="-107" charset="0"/>
            </a:endParaRPr>
          </a:p>
          <a:p>
            <a:r>
              <a:rPr lang="en-US" sz="3200" dirty="0">
                <a:latin typeface="Arial" pitchFamily="-107" charset="0"/>
              </a:rPr>
              <a:t>How would you explain the error in your friend’s thinking?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382000" cy="1527175"/>
          </a:xfrm>
        </p:spPr>
        <p:txBody>
          <a:bodyPr/>
          <a:lstStyle/>
          <a:p>
            <a:r>
              <a:rPr lang="en-US" sz="3600">
                <a:latin typeface="Helvetica Neue" pitchFamily="-107" charset="0"/>
              </a:rPr>
              <a:t>Real-World Example: </a:t>
            </a:r>
            <a:r>
              <a:rPr lang="en-US" sz="3600">
                <a:latin typeface="Arial" pitchFamily="-107" charset="0"/>
              </a:rPr>
              <a:t>Endless Shrimp</a:t>
            </a:r>
            <a:endParaRPr lang="en-US" sz="3600">
              <a:latin typeface="Helvetica Neue" pitchFamily="-107" charset="0"/>
            </a:endParaRPr>
          </a:p>
        </p:txBody>
      </p:sp>
      <p:sp>
        <p:nvSpPr>
          <p:cNvPr id="32771" name="Content Placeholder 2"/>
          <p:cNvSpPr>
            <a:spLocks noGrp="1"/>
          </p:cNvSpPr>
          <p:nvPr>
            <p:ph idx="1"/>
          </p:nvPr>
        </p:nvSpPr>
        <p:spPr>
          <a:xfrm>
            <a:off x="368300" y="1654175"/>
            <a:ext cx="8208963" cy="5043488"/>
          </a:xfrm>
        </p:spPr>
        <p:txBody>
          <a:bodyPr/>
          <a:lstStyle/>
          <a:p>
            <a:r>
              <a:rPr lang="en-US" sz="3200">
                <a:latin typeface="Arial" pitchFamily="-107" charset="0"/>
              </a:rPr>
              <a:t>Red Lobster offers an “endless shrimp” dinner for $15.99. </a:t>
            </a:r>
          </a:p>
          <a:p>
            <a:r>
              <a:rPr lang="en-US" sz="3200">
                <a:latin typeface="Arial" pitchFamily="-107" charset="0"/>
              </a:rPr>
              <a:t>How much shrimp would a customer have to eat before the restaurant loses money?</a:t>
            </a:r>
          </a:p>
          <a:p>
            <a:pPr lvl="1"/>
            <a:r>
              <a:rPr lang="en-US" sz="2800">
                <a:latin typeface="Arial" pitchFamily="-107" charset="0"/>
              </a:rPr>
              <a:t>About 3 pounds or roughly 100 shrimp</a:t>
            </a:r>
            <a:endParaRPr lang="en-US" sz="24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382000" cy="1527175"/>
          </a:xfrm>
        </p:spPr>
        <p:txBody>
          <a:bodyPr/>
          <a:lstStyle/>
          <a:p>
            <a:r>
              <a:rPr lang="en-US">
                <a:latin typeface="Helvetica Neue" pitchFamily="-107" charset="0"/>
              </a:rPr>
              <a:t>Diminishing Marginal Utility</a:t>
            </a:r>
          </a:p>
        </p:txBody>
      </p:sp>
      <p:sp>
        <p:nvSpPr>
          <p:cNvPr id="13315" name="Content Placeholder 2"/>
          <p:cNvSpPr>
            <a:spLocks noGrp="1"/>
          </p:cNvSpPr>
          <p:nvPr>
            <p:ph idx="1"/>
          </p:nvPr>
        </p:nvSpPr>
        <p:spPr>
          <a:xfrm>
            <a:off x="368300" y="1654175"/>
            <a:ext cx="4175125" cy="5043488"/>
          </a:xfrm>
        </p:spPr>
        <p:txBody>
          <a:bodyPr/>
          <a:lstStyle/>
          <a:p>
            <a:r>
              <a:rPr lang="en-US" sz="3000" dirty="0">
                <a:latin typeface="Arial" pitchFamily="-107" charset="0"/>
              </a:rPr>
              <a:t>Does marginal utility ever increase?</a:t>
            </a:r>
          </a:p>
          <a:p>
            <a:pPr lvl="1"/>
            <a:r>
              <a:rPr lang="en-US" sz="2600" dirty="0">
                <a:latin typeface="Arial" pitchFamily="-107" charset="0"/>
              </a:rPr>
              <a:t>Rarely and </a:t>
            </a:r>
            <a:r>
              <a:rPr lang="en-US" sz="2800" b="1" dirty="0" smtClean="0">
                <a:solidFill>
                  <a:srgbClr val="1492C7"/>
                </a:solidFill>
                <a:latin typeface="Arial" pitchFamily="-107" charset="0"/>
                <a:cs typeface="Arial" pitchFamily="-107" charset="0"/>
              </a:rPr>
              <a:t>temporarily</a:t>
            </a:r>
            <a:r>
              <a:rPr lang="en-US" sz="2600" dirty="0" smtClean="0">
                <a:latin typeface="Arial" pitchFamily="-107" charset="0"/>
              </a:rPr>
              <a:t>, </a:t>
            </a:r>
            <a:r>
              <a:rPr lang="en-US" sz="2600" dirty="0">
                <a:latin typeface="Arial" pitchFamily="-107" charset="0"/>
              </a:rPr>
              <a:t>for example:</a:t>
            </a:r>
          </a:p>
          <a:p>
            <a:pPr lvl="1">
              <a:buFont typeface="Arial" pitchFamily="-107" charset="0"/>
              <a:buNone/>
            </a:pPr>
            <a:r>
              <a:rPr lang="en-US" sz="2600" dirty="0">
                <a:latin typeface="Arial" pitchFamily="-107" charset="0"/>
              </a:rPr>
              <a:t>• At the beginning of an exercise routine, getting warmed up</a:t>
            </a:r>
          </a:p>
          <a:p>
            <a:pPr lvl="1">
              <a:buFont typeface="Arial" pitchFamily="-107" charset="0"/>
              <a:buNone/>
            </a:pPr>
            <a:r>
              <a:rPr lang="en-US" sz="2600" dirty="0">
                <a:latin typeface="Arial" pitchFamily="-107" charset="0"/>
              </a:rPr>
              <a:t>• In the middle of a board game after a boring or slow start</a:t>
            </a:r>
          </a:p>
        </p:txBody>
      </p:sp>
      <p:pic>
        <p:nvPicPr>
          <p:cNvPr id="40963" name="Picture 4" descr="A man wearing athletic clothes is jogging outside."/>
          <p:cNvPicPr>
            <a:picLocks noChangeAspect="1" noChangeArrowheads="1"/>
          </p:cNvPicPr>
          <p:nvPr/>
        </p:nvPicPr>
        <p:blipFill>
          <a:blip r:embed="rId3"/>
          <a:srcRect/>
          <a:stretch>
            <a:fillRect/>
          </a:stretch>
        </p:blipFill>
        <p:spPr bwMode="auto">
          <a:xfrm>
            <a:off x="5735638" y="1930400"/>
            <a:ext cx="2905125" cy="375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512175" cy="1527175"/>
          </a:xfrm>
        </p:spPr>
        <p:txBody>
          <a:bodyPr/>
          <a:lstStyle/>
          <a:p>
            <a:r>
              <a:rPr lang="en-US" sz="4000">
                <a:latin typeface="Arial" pitchFamily="-107" charset="0"/>
              </a:rPr>
              <a:t>Economics in </a:t>
            </a:r>
            <a:r>
              <a:rPr lang="en-US" sz="4000" i="1">
                <a:latin typeface="Arial" pitchFamily="-107" charset="0"/>
              </a:rPr>
              <a:t>The Simpsons</a:t>
            </a:r>
            <a:r>
              <a:rPr lang="en-US" sz="4000">
                <a:latin typeface="Arial" pitchFamily="-107" charset="0"/>
              </a:rPr>
              <a:t>,</a:t>
            </a:r>
            <a:br>
              <a:rPr lang="en-US" sz="4000">
                <a:latin typeface="Arial" pitchFamily="-107" charset="0"/>
              </a:rPr>
            </a:br>
            <a:r>
              <a:rPr lang="en-US" sz="4000">
                <a:latin typeface="Arial" pitchFamily="-107" charset="0"/>
              </a:rPr>
              <a:t>“New Kid on the Block”</a:t>
            </a:r>
          </a:p>
        </p:txBody>
      </p:sp>
      <p:sp>
        <p:nvSpPr>
          <p:cNvPr id="43010" name="Content Placeholder 2"/>
          <p:cNvSpPr>
            <a:spLocks noGrp="1"/>
          </p:cNvSpPr>
          <p:nvPr>
            <p:ph idx="1"/>
          </p:nvPr>
        </p:nvSpPr>
        <p:spPr>
          <a:xfrm>
            <a:off x="457200" y="1698625"/>
            <a:ext cx="8229600" cy="2743200"/>
          </a:xfrm>
        </p:spPr>
        <p:txBody>
          <a:bodyPr/>
          <a:lstStyle/>
          <a:p>
            <a:r>
              <a:rPr lang="en-US" sz="3200">
                <a:latin typeface="Arial" pitchFamily="-107" charset="0"/>
              </a:rPr>
              <a:t>Homer and Marge go to an all-you-can-eat seafood buffet.</a:t>
            </a:r>
            <a:endParaRPr lang="en-US" sz="2800">
              <a:latin typeface="Arial" pitchFamily="-107" charset="0"/>
            </a:endParaRPr>
          </a:p>
        </p:txBody>
      </p:sp>
      <p:pic>
        <p:nvPicPr>
          <p:cNvPr id="43011" name="Picture 4" descr="Tip #561: Diminishing Marginal Utility in The Simpsons, “New Kid on the Block”">
            <a:hlinkClick r:id="rId3"/>
          </p:cNvPr>
          <p:cNvPicPr>
            <a:picLocks noChangeAspect="1"/>
          </p:cNvPicPr>
          <p:nvPr/>
        </p:nvPicPr>
        <p:blipFill>
          <a:blip r:embed="rId4"/>
          <a:srcRect l="20306" t="18303" r="22078" b="25455"/>
          <a:stretch>
            <a:fillRect/>
          </a:stretch>
        </p:blipFill>
        <p:spPr bwMode="auto">
          <a:xfrm>
            <a:off x="3797300" y="3586163"/>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512175" cy="1527175"/>
          </a:xfrm>
        </p:spPr>
        <p:txBody>
          <a:bodyPr/>
          <a:lstStyle/>
          <a:p>
            <a:r>
              <a:rPr lang="en-US" sz="4000">
                <a:latin typeface="Arial" pitchFamily="-107" charset="0"/>
              </a:rPr>
              <a:t>Economics in </a:t>
            </a:r>
            <a:r>
              <a:rPr lang="en-US" sz="4000" i="1">
                <a:latin typeface="Arial" pitchFamily="-107" charset="0"/>
              </a:rPr>
              <a:t>The Simpsons</a:t>
            </a:r>
            <a:r>
              <a:rPr lang="en-US" sz="4000">
                <a:latin typeface="Arial" pitchFamily="-107" charset="0"/>
              </a:rPr>
              <a:t>,</a:t>
            </a:r>
            <a:br>
              <a:rPr lang="en-US" sz="4000">
                <a:latin typeface="Arial" pitchFamily="-107" charset="0"/>
              </a:rPr>
            </a:br>
            <a:r>
              <a:rPr lang="en-US" sz="4000">
                <a:latin typeface="Arial" pitchFamily="-107" charset="0"/>
              </a:rPr>
              <a:t>“Maximum Homerdrive”</a:t>
            </a:r>
          </a:p>
        </p:txBody>
      </p:sp>
      <p:sp>
        <p:nvSpPr>
          <p:cNvPr id="45058" name="Content Placeholder 2"/>
          <p:cNvSpPr>
            <a:spLocks noGrp="1"/>
          </p:cNvSpPr>
          <p:nvPr>
            <p:ph idx="1"/>
          </p:nvPr>
        </p:nvSpPr>
        <p:spPr>
          <a:xfrm>
            <a:off x="457200" y="1698625"/>
            <a:ext cx="8229600" cy="2743200"/>
          </a:xfrm>
        </p:spPr>
        <p:txBody>
          <a:bodyPr/>
          <a:lstStyle/>
          <a:p>
            <a:r>
              <a:rPr lang="en-US" sz="3200">
                <a:latin typeface="Arial" pitchFamily="-107" charset="0"/>
              </a:rPr>
              <a:t>Homer enters a steak-eating contest.</a:t>
            </a:r>
            <a:endParaRPr lang="en-US" sz="2800">
              <a:latin typeface="Arial" pitchFamily="-107" charset="0"/>
            </a:endParaRPr>
          </a:p>
        </p:txBody>
      </p:sp>
      <p:pic>
        <p:nvPicPr>
          <p:cNvPr id="45059" name="Picture 4" descr="Tip #563: Diminishing Marginal Utility in The Simpsons, “Maximum Homerdrive”">
            <a:hlinkClick r:id="rId3"/>
          </p:cNvPr>
          <p:cNvPicPr>
            <a:picLocks noChangeAspect="1"/>
          </p:cNvPicPr>
          <p:nvPr/>
        </p:nvPicPr>
        <p:blipFill>
          <a:blip r:embed="rId4"/>
          <a:srcRect l="20306" t="18303" r="22078" b="25455"/>
          <a:stretch>
            <a:fillRect/>
          </a:stretch>
        </p:blipFill>
        <p:spPr bwMode="auto">
          <a:xfrm>
            <a:off x="3749675" y="3382963"/>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512175" cy="1527175"/>
          </a:xfrm>
        </p:spPr>
        <p:txBody>
          <a:bodyPr/>
          <a:lstStyle/>
          <a:p>
            <a:r>
              <a:rPr lang="en-US" sz="4000">
                <a:latin typeface="Arial" pitchFamily="-107" charset="0"/>
              </a:rPr>
              <a:t>Economics in </a:t>
            </a:r>
            <a:r>
              <a:rPr lang="en-US" sz="4000" i="1">
                <a:latin typeface="Arial" pitchFamily="-107" charset="0"/>
              </a:rPr>
              <a:t>Cool Hand Luke</a:t>
            </a:r>
            <a:endParaRPr lang="en-US" sz="4000">
              <a:latin typeface="Arial" pitchFamily="-107" charset="0"/>
            </a:endParaRPr>
          </a:p>
        </p:txBody>
      </p:sp>
      <p:sp>
        <p:nvSpPr>
          <p:cNvPr id="47106" name="Content Placeholder 2"/>
          <p:cNvSpPr>
            <a:spLocks noGrp="1"/>
          </p:cNvSpPr>
          <p:nvPr>
            <p:ph idx="1"/>
          </p:nvPr>
        </p:nvSpPr>
        <p:spPr>
          <a:xfrm>
            <a:off x="457200" y="1698625"/>
            <a:ext cx="8229600" cy="2743200"/>
          </a:xfrm>
        </p:spPr>
        <p:txBody>
          <a:bodyPr/>
          <a:lstStyle/>
          <a:p>
            <a:r>
              <a:rPr lang="en-US" sz="3200">
                <a:latin typeface="Arial" pitchFamily="-107" charset="0"/>
              </a:rPr>
              <a:t>How many eggs can you eat?</a:t>
            </a:r>
            <a:endParaRPr lang="en-US" sz="2800">
              <a:latin typeface="Arial" pitchFamily="-107" charset="0"/>
            </a:endParaRPr>
          </a:p>
        </p:txBody>
      </p:sp>
      <p:pic>
        <p:nvPicPr>
          <p:cNvPr id="47107" name="Picture 4" descr="Tip #565: Diminishing Marginal Utility in Cool Hand Luke">
            <a:hlinkClick r:id="rId3"/>
          </p:cNvPr>
          <p:cNvPicPr>
            <a:picLocks noChangeAspect="1"/>
          </p:cNvPicPr>
          <p:nvPr/>
        </p:nvPicPr>
        <p:blipFill>
          <a:blip r:embed="rId4"/>
          <a:srcRect l="20306" t="18303" r="22078" b="25455"/>
          <a:stretch>
            <a:fillRect/>
          </a:stretch>
        </p:blipFill>
        <p:spPr bwMode="auto">
          <a:xfrm>
            <a:off x="3749675" y="3382963"/>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atin typeface="Arial" pitchFamily="-107" charset="0"/>
              </a:rPr>
              <a:t>Economics in </a:t>
            </a:r>
            <a:r>
              <a:rPr lang="en-US" i="1">
                <a:latin typeface="Arial" pitchFamily="-107" charset="0"/>
              </a:rPr>
              <a:t>Man v. Food</a:t>
            </a:r>
          </a:p>
        </p:txBody>
      </p:sp>
      <p:sp>
        <p:nvSpPr>
          <p:cNvPr id="49154" name="Content Placeholder 2"/>
          <p:cNvSpPr>
            <a:spLocks noGrp="1"/>
          </p:cNvSpPr>
          <p:nvPr>
            <p:ph idx="1"/>
          </p:nvPr>
        </p:nvSpPr>
        <p:spPr>
          <a:xfrm>
            <a:off x="457200" y="1698625"/>
            <a:ext cx="8229600" cy="2743200"/>
          </a:xfrm>
        </p:spPr>
        <p:txBody>
          <a:bodyPr/>
          <a:lstStyle/>
          <a:p>
            <a:r>
              <a:rPr lang="en-US" sz="3200">
                <a:latin typeface="Arial" pitchFamily="-107" charset="0"/>
              </a:rPr>
              <a:t>Adam Richman finds himself up against the 7.5 pound Sasquatch burger.</a:t>
            </a:r>
          </a:p>
        </p:txBody>
      </p:sp>
      <p:pic>
        <p:nvPicPr>
          <p:cNvPr id="49155" name="Picture 4" descr="Tip #569: Diminishing Marginal Utility in Man v. Food, “The Sasquatch Hamburger”">
            <a:hlinkClick r:id="rId3"/>
          </p:cNvPr>
          <p:cNvPicPr>
            <a:picLocks noChangeAspect="1"/>
          </p:cNvPicPr>
          <p:nvPr/>
        </p:nvPicPr>
        <p:blipFill>
          <a:blip r:embed="rId4"/>
          <a:srcRect l="20306" t="18303" r="22078" b="25455"/>
          <a:stretch>
            <a:fillRect/>
          </a:stretch>
        </p:blipFill>
        <p:spPr bwMode="auto">
          <a:xfrm>
            <a:off x="3749675" y="3475038"/>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51202"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Which of the following statements is true?</a:t>
            </a:r>
            <a:endParaRPr lang="en-US" sz="3200"/>
          </a:p>
          <a:p>
            <a:pPr marL="971550" lvl="1" indent="-514350" eaLnBrk="1" hangingPunct="1">
              <a:buFont typeface="Calibri" pitchFamily="-107" charset="0"/>
              <a:buAutoNum type="alphaUcPeriod"/>
            </a:pPr>
            <a:r>
              <a:rPr lang="en-US" sz="2800">
                <a:latin typeface="Helvetica Neue" pitchFamily="-107" charset="0"/>
              </a:rPr>
              <a:t>Marginal utility generally diminishes with additional consumption of a good.</a:t>
            </a:r>
          </a:p>
          <a:p>
            <a:pPr marL="971550" lvl="1" indent="-514350" eaLnBrk="1" hangingPunct="1">
              <a:buFont typeface="Calibri" pitchFamily="-107" charset="0"/>
              <a:buAutoNum type="alphaUcPeriod"/>
            </a:pPr>
            <a:r>
              <a:rPr lang="en-US" sz="2800">
                <a:latin typeface="Helvetica Neue" pitchFamily="-107" charset="0"/>
              </a:rPr>
              <a:t>Marginal utility generally becomes negative with additional consumption of a good.</a:t>
            </a:r>
          </a:p>
          <a:p>
            <a:pPr marL="971550" lvl="1" indent="-514350" eaLnBrk="1" hangingPunct="1">
              <a:buFont typeface="Calibri" pitchFamily="-107" charset="0"/>
              <a:buAutoNum type="alphaUcPeriod"/>
            </a:pPr>
            <a:r>
              <a:rPr lang="en-US" sz="2800">
                <a:latin typeface="Helvetica Neue" pitchFamily="-107" charset="0"/>
              </a:rPr>
              <a:t>Marginal utility equals total utility.</a:t>
            </a:r>
          </a:p>
          <a:p>
            <a:pPr marL="971550" lvl="1" indent="-514350" eaLnBrk="1" hangingPunct="1">
              <a:buFont typeface="Calibri" pitchFamily="-107" charset="0"/>
              <a:buAutoNum type="alphaUcPeriod"/>
            </a:pPr>
            <a:r>
              <a:rPr lang="en-US" sz="2800">
                <a:latin typeface="Helvetica Neue" pitchFamily="-107" charset="0"/>
              </a:rPr>
              <a:t>Individuals avoid consuming goods in which they experience diminishing marginal utility.</a:t>
            </a:r>
          </a:p>
        </p:txBody>
      </p:sp>
      <p:sp>
        <p:nvSpPr>
          <p:cNvPr id="4" name="Rectangle 3" descr="Correct answer: A, Marginal utility generally diminishes with additional consumption of a good."/>
          <p:cNvSpPr>
            <a:spLocks noChangeArrowheads="1"/>
          </p:cNvSpPr>
          <p:nvPr/>
        </p:nvSpPr>
        <p:spPr bwMode="auto">
          <a:xfrm>
            <a:off x="577850" y="2265363"/>
            <a:ext cx="8224838" cy="941387"/>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382000" cy="1527175"/>
          </a:xfrm>
        </p:spPr>
        <p:txBody>
          <a:bodyPr/>
          <a:lstStyle/>
          <a:p>
            <a:r>
              <a:rPr lang="en-US">
                <a:latin typeface="Helvetica Neue" pitchFamily="-107" charset="0"/>
              </a:rPr>
              <a:t>Previously</a:t>
            </a:r>
          </a:p>
        </p:txBody>
      </p:sp>
      <p:sp>
        <p:nvSpPr>
          <p:cNvPr id="9219" name="Content Placeholder 2"/>
          <p:cNvSpPr>
            <a:spLocks noGrp="1"/>
          </p:cNvSpPr>
          <p:nvPr>
            <p:ph idx="1"/>
          </p:nvPr>
        </p:nvSpPr>
        <p:spPr>
          <a:xfrm>
            <a:off x="368300" y="1624013"/>
            <a:ext cx="8318500" cy="5043487"/>
          </a:xfrm>
        </p:spPr>
        <p:txBody>
          <a:bodyPr/>
          <a:lstStyle/>
          <a:p>
            <a:r>
              <a:rPr lang="en-US" sz="2400">
                <a:latin typeface="Arial" pitchFamily="-107" charset="0"/>
              </a:rPr>
              <a:t>Some amount of income inequality is to be expected in a market economy.</a:t>
            </a:r>
          </a:p>
          <a:p>
            <a:r>
              <a:rPr lang="en-US" sz="2400">
                <a:latin typeface="Arial" pitchFamily="-107" charset="0"/>
              </a:rPr>
              <a:t>Wage discrimination accounts for a small amount (3–5%) of wage differences.</a:t>
            </a:r>
          </a:p>
          <a:p>
            <a:r>
              <a:rPr lang="en-US" sz="2400">
                <a:latin typeface="Arial" pitchFamily="-107" charset="0"/>
              </a:rPr>
              <a:t>Women still earn less than men, although the gap has narrowed.</a:t>
            </a:r>
          </a:p>
          <a:p>
            <a:r>
              <a:rPr lang="en-US" sz="2400">
                <a:latin typeface="Arial" pitchFamily="-107" charset="0"/>
              </a:rPr>
              <a:t>The poverty rate in the United States has been constant over the last 40 years.</a:t>
            </a:r>
          </a:p>
          <a:p>
            <a:r>
              <a:rPr lang="en-US" sz="2400">
                <a:latin typeface="Arial" pitchFamily="-107" charset="0"/>
              </a:rPr>
              <a:t>Welfare policies can decrease income inequality, but these policies should not create disincentives to work.</a:t>
            </a:r>
            <a:endParaRPr lang="en-US" sz="2000">
              <a:latin typeface="Arial" pitchFamily="-107"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53250"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Which of the following would most likely illustrate an example of </a:t>
            </a:r>
            <a:r>
              <a:rPr lang="en-US" sz="3200" i="1">
                <a:latin typeface="Helvetica Neue" pitchFamily="-107" charset="0"/>
              </a:rPr>
              <a:t>negative</a:t>
            </a:r>
            <a:r>
              <a:rPr lang="en-US" sz="3200">
                <a:latin typeface="Helvetica Neue" pitchFamily="-107" charset="0"/>
              </a:rPr>
              <a:t> marginal utility?</a:t>
            </a:r>
            <a:endParaRPr lang="en-US" sz="3200"/>
          </a:p>
          <a:p>
            <a:pPr marL="971550" lvl="1" indent="-514350" eaLnBrk="1" hangingPunct="1">
              <a:buFont typeface="Calibri" pitchFamily="-107" charset="0"/>
              <a:buAutoNum type="alphaUcPeriod"/>
            </a:pPr>
            <a:r>
              <a:rPr lang="en-US" sz="2800">
                <a:latin typeface="Helvetica Neue" pitchFamily="-107" charset="0"/>
              </a:rPr>
              <a:t>studying for another hour</a:t>
            </a:r>
          </a:p>
          <a:p>
            <a:pPr marL="971550" lvl="1" indent="-514350" eaLnBrk="1" hangingPunct="1">
              <a:buFont typeface="Calibri" pitchFamily="-107" charset="0"/>
              <a:buAutoNum type="alphaUcPeriod"/>
            </a:pPr>
            <a:r>
              <a:rPr lang="en-US" sz="2800">
                <a:latin typeface="Helvetica Neue" pitchFamily="-107" charset="0"/>
              </a:rPr>
              <a:t>sleeping in late on a weekend</a:t>
            </a:r>
          </a:p>
          <a:p>
            <a:pPr marL="971550" lvl="1" indent="-514350" eaLnBrk="1" hangingPunct="1">
              <a:buFont typeface="Calibri" pitchFamily="-107" charset="0"/>
              <a:buAutoNum type="alphaUcPeriod"/>
            </a:pPr>
            <a:r>
              <a:rPr lang="en-US" sz="2800">
                <a:latin typeface="Helvetica Neue" pitchFamily="-107" charset="0"/>
              </a:rPr>
              <a:t>eating too much food at an all-you-can-eat buffet</a:t>
            </a:r>
          </a:p>
          <a:p>
            <a:pPr marL="971550" lvl="1" indent="-514350" eaLnBrk="1" hangingPunct="1">
              <a:buFont typeface="Calibri" pitchFamily="-107" charset="0"/>
              <a:buAutoNum type="alphaUcPeriod"/>
            </a:pPr>
            <a:r>
              <a:rPr lang="en-US" sz="2800">
                <a:latin typeface="Helvetica Neue" pitchFamily="-107" charset="0"/>
              </a:rPr>
              <a:t>drinking a second glass of juice with a meal</a:t>
            </a:r>
          </a:p>
        </p:txBody>
      </p:sp>
      <p:sp>
        <p:nvSpPr>
          <p:cNvPr id="4" name="Rectangle 3" descr="Correct answer: C, eating too much food at an all-you-can-eat buffet"/>
          <p:cNvSpPr>
            <a:spLocks noChangeArrowheads="1"/>
          </p:cNvSpPr>
          <p:nvPr/>
        </p:nvSpPr>
        <p:spPr bwMode="auto">
          <a:xfrm>
            <a:off x="447675" y="4292600"/>
            <a:ext cx="8224838" cy="941388"/>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382000" cy="1527175"/>
          </a:xfrm>
        </p:spPr>
        <p:txBody>
          <a:bodyPr/>
          <a:lstStyle/>
          <a:p>
            <a:r>
              <a:rPr lang="en-US" sz="4000" dirty="0">
                <a:latin typeface="Arial" pitchFamily="-107" charset="0"/>
              </a:rPr>
              <a:t>How Do Consumers Optimize Their Purchasing </a:t>
            </a:r>
            <a:r>
              <a:rPr lang="en-US" sz="4000" dirty="0" smtClean="0">
                <a:latin typeface="Arial" pitchFamily="-107" charset="0"/>
              </a:rPr>
              <a:t>Decisions?</a:t>
            </a:r>
            <a:r>
              <a:rPr lang="en-US" altLang="x-none" sz="4000" dirty="0" smtClean="0">
                <a:latin typeface="Arial" charset="0"/>
                <a:ea typeface="MS PGothic" charset="-128"/>
                <a:cs typeface="Arial" charset="0"/>
              </a:rPr>
              <a:t>—</a:t>
            </a:r>
            <a:r>
              <a:rPr lang="en-US" sz="4000" dirty="0" smtClean="0">
                <a:latin typeface="Arial" pitchFamily="-107" charset="0"/>
              </a:rPr>
              <a:t>1 </a:t>
            </a:r>
            <a:endParaRPr lang="en-US" sz="4000" dirty="0">
              <a:latin typeface="Helvetica Neue" pitchFamily="-107" charset="0"/>
            </a:endParaRPr>
          </a:p>
        </p:txBody>
      </p:sp>
      <p:sp>
        <p:nvSpPr>
          <p:cNvPr id="19459" name="Content Placeholder 2"/>
          <p:cNvSpPr>
            <a:spLocks noGrp="1"/>
          </p:cNvSpPr>
          <p:nvPr>
            <p:ph idx="1"/>
          </p:nvPr>
        </p:nvSpPr>
        <p:spPr>
          <a:xfrm>
            <a:off x="368300" y="1624013"/>
            <a:ext cx="8318500" cy="5043487"/>
          </a:xfrm>
        </p:spPr>
        <p:txBody>
          <a:bodyPr/>
          <a:lstStyle/>
          <a:p>
            <a:r>
              <a:rPr lang="en-US" sz="2800">
                <a:latin typeface="Arial" pitchFamily="-107" charset="0"/>
              </a:rPr>
              <a:t>Imagine you go to a pizzeria, where you can eat slices of pizza and drink cans of Pepsi.</a:t>
            </a:r>
          </a:p>
          <a:p>
            <a:r>
              <a:rPr lang="en-US" sz="2800">
                <a:latin typeface="Arial" pitchFamily="-107" charset="0"/>
              </a:rPr>
              <a:t>How much of each good will you buy to maximize your utility? </a:t>
            </a:r>
          </a:p>
        </p:txBody>
      </p:sp>
      <p:pic>
        <p:nvPicPr>
          <p:cNvPr id="19460" name="Picture 4" descr="A drawing of a smiley face with money bags around it on a chalk board."/>
          <p:cNvPicPr>
            <a:picLocks noChangeAspect="1" noChangeArrowheads="1"/>
          </p:cNvPicPr>
          <p:nvPr/>
        </p:nvPicPr>
        <p:blipFill>
          <a:blip r:embed="rId3"/>
          <a:srcRect/>
          <a:stretch>
            <a:fillRect/>
          </a:stretch>
        </p:blipFill>
        <p:spPr bwMode="auto">
          <a:xfrm>
            <a:off x="6981105" y="3637492"/>
            <a:ext cx="1557338" cy="1730375"/>
          </a:xfrm>
          <a:prstGeom prst="rect">
            <a:avLst/>
          </a:prstGeom>
          <a:noFill/>
          <a:ln w="9525">
            <a:noFill/>
            <a:miter lim="800000"/>
            <a:headEnd/>
            <a:tailEnd/>
          </a:ln>
        </p:spPr>
      </p:pic>
      <p:pic>
        <p:nvPicPr>
          <p:cNvPr id="5" name="Picture 4" descr="Three types of pizzas resting on pans. One pizza has everything on it, the second has pepperoni, and the third has ham and pineapple."/>
          <p:cNvPicPr>
            <a:picLocks noChangeAspect="1" noChangeArrowheads="1"/>
          </p:cNvPicPr>
          <p:nvPr/>
        </p:nvPicPr>
        <p:blipFill>
          <a:blip r:embed="rId4"/>
          <a:srcRect/>
          <a:stretch>
            <a:fillRect/>
          </a:stretch>
        </p:blipFill>
        <p:spPr bwMode="auto">
          <a:xfrm>
            <a:off x="742806" y="3940704"/>
            <a:ext cx="1914525" cy="1285875"/>
          </a:xfrm>
          <a:prstGeom prst="rect">
            <a:avLst/>
          </a:prstGeom>
          <a:noFill/>
          <a:ln w="9525">
            <a:noFill/>
            <a:miter lim="800000"/>
            <a:headEnd/>
            <a:tailEnd/>
          </a:ln>
        </p:spPr>
      </p:pic>
      <p:pic>
        <p:nvPicPr>
          <p:cNvPr id="6" name="Picture 5" descr="Pepsi logos."/>
          <p:cNvPicPr>
            <a:picLocks noChangeAspect="1" noChangeArrowheads="1"/>
          </p:cNvPicPr>
          <p:nvPr/>
        </p:nvPicPr>
        <p:blipFill>
          <a:blip r:embed="rId5"/>
          <a:srcRect/>
          <a:stretch>
            <a:fillRect/>
          </a:stretch>
        </p:blipFill>
        <p:spPr bwMode="auto">
          <a:xfrm>
            <a:off x="4219431" y="3661304"/>
            <a:ext cx="1136650" cy="1706563"/>
          </a:xfrm>
          <a:prstGeom prst="rect">
            <a:avLst/>
          </a:prstGeom>
          <a:noFill/>
          <a:ln w="9525">
            <a:noFill/>
            <a:miter lim="800000"/>
            <a:headEnd/>
            <a:tailEnd/>
          </a:ln>
        </p:spPr>
      </p:pic>
      <p:sp>
        <p:nvSpPr>
          <p:cNvPr id="2" name="TextBox 1"/>
          <p:cNvSpPr txBox="1">
            <a:spLocks noChangeArrowheads="1"/>
          </p:cNvSpPr>
          <p:nvPr/>
        </p:nvSpPr>
        <p:spPr bwMode="auto">
          <a:xfrm>
            <a:off x="3092306" y="4199467"/>
            <a:ext cx="465138" cy="768350"/>
          </a:xfrm>
          <a:prstGeom prst="rect">
            <a:avLst/>
          </a:prstGeom>
          <a:noFill/>
          <a:ln w="9525">
            <a:noFill/>
            <a:miter lim="800000"/>
            <a:headEnd/>
            <a:tailEnd/>
          </a:ln>
        </p:spPr>
        <p:txBody>
          <a:bodyPr wrap="none">
            <a:prstTxWarp prst="textNoShape">
              <a:avLst/>
            </a:prstTxWarp>
            <a:spAutoFit/>
          </a:bodyPr>
          <a:lstStyle/>
          <a:p>
            <a:pPr eaLnBrk="1" hangingPunct="1"/>
            <a:r>
              <a:rPr lang="en-US" sz="4400"/>
              <a:t>+</a:t>
            </a:r>
          </a:p>
        </p:txBody>
      </p:sp>
      <p:sp>
        <p:nvSpPr>
          <p:cNvPr id="8" name="TextBox 7"/>
          <p:cNvSpPr txBox="1">
            <a:spLocks noChangeArrowheads="1"/>
          </p:cNvSpPr>
          <p:nvPr/>
        </p:nvSpPr>
        <p:spPr bwMode="auto">
          <a:xfrm>
            <a:off x="5886306" y="4194704"/>
            <a:ext cx="465138" cy="768350"/>
          </a:xfrm>
          <a:prstGeom prst="rect">
            <a:avLst/>
          </a:prstGeom>
          <a:noFill/>
          <a:ln w="9525">
            <a:noFill/>
            <a:miter lim="800000"/>
            <a:headEnd/>
            <a:tailEnd/>
          </a:ln>
        </p:spPr>
        <p:txBody>
          <a:bodyPr wrap="none">
            <a:prstTxWarp prst="textNoShape">
              <a:avLst/>
            </a:prstTxWarp>
            <a:spAutoFit/>
          </a:bodyPr>
          <a:lstStyle/>
          <a:p>
            <a:pPr eaLnBrk="1" hangingPunct="1"/>
            <a:r>
              <a:rPr lang="en-US" sz="44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382000" cy="1527175"/>
          </a:xfrm>
        </p:spPr>
        <p:txBody>
          <a:bodyPr/>
          <a:lstStyle/>
          <a:p>
            <a:r>
              <a:rPr lang="en-US">
                <a:latin typeface="Helvetica Neue" pitchFamily="-107" charset="0"/>
              </a:rPr>
              <a:t>Deciding What to Buy</a:t>
            </a:r>
          </a:p>
        </p:txBody>
      </p:sp>
      <p:sp>
        <p:nvSpPr>
          <p:cNvPr id="40963" name="Content Placeholder 2"/>
          <p:cNvSpPr>
            <a:spLocks noGrp="1"/>
          </p:cNvSpPr>
          <p:nvPr>
            <p:ph idx="1"/>
          </p:nvPr>
        </p:nvSpPr>
        <p:spPr>
          <a:xfrm>
            <a:off x="368300" y="1624013"/>
            <a:ext cx="8318500" cy="2208212"/>
          </a:xfrm>
        </p:spPr>
        <p:txBody>
          <a:bodyPr/>
          <a:lstStyle/>
          <a:p>
            <a:r>
              <a:rPr lang="en-US" sz="3000" dirty="0">
                <a:latin typeface="Arial" pitchFamily="-107" charset="0"/>
              </a:rPr>
              <a:t>A simple rule to maximize utility:</a:t>
            </a:r>
          </a:p>
          <a:p>
            <a:pPr lvl="1"/>
            <a:r>
              <a:rPr lang="en-US" sz="2800" dirty="0">
                <a:latin typeface="Arial" pitchFamily="-107" charset="0"/>
              </a:rPr>
              <a:t>Allocate income by choosing goods that give you the most utility per dollar spent.</a:t>
            </a:r>
          </a:p>
          <a:p>
            <a:pPr lvl="1"/>
            <a:r>
              <a:rPr lang="en-US" sz="2800" dirty="0">
                <a:latin typeface="Arial" pitchFamily="-107" charset="0"/>
              </a:rPr>
              <a:t>You want the biggest bang for your buck</a:t>
            </a:r>
          </a:p>
          <a:p>
            <a:pPr lvl="1"/>
            <a:endParaRPr lang="en-US" sz="2800" dirty="0">
              <a:latin typeface="Arial" pitchFamily="-107" charset="0"/>
            </a:endParaRPr>
          </a:p>
          <a:p>
            <a:pPr lvl="1"/>
            <a:endParaRPr lang="en-US" sz="2800" dirty="0">
              <a:latin typeface="Arial" pitchFamily="-107" charset="0"/>
            </a:endParaRPr>
          </a:p>
          <a:p>
            <a:pPr lvl="1"/>
            <a:endParaRPr lang="en-US" sz="2800" dirty="0">
              <a:latin typeface="Arial" pitchFamily="-107" charset="0"/>
            </a:endParaRPr>
          </a:p>
          <a:p>
            <a:pPr lvl="1"/>
            <a:r>
              <a:rPr lang="en-US" sz="2800" dirty="0">
                <a:latin typeface="Arial" pitchFamily="-107" charset="0"/>
              </a:rPr>
              <a:t>If the MU</a:t>
            </a:r>
            <a:r>
              <a:rPr lang="en-US" sz="2800" baseline="-25000" dirty="0">
                <a:latin typeface="Arial" pitchFamily="-107" charset="0"/>
              </a:rPr>
              <a:t>X</a:t>
            </a:r>
            <a:r>
              <a:rPr lang="en-US" sz="2800" dirty="0">
                <a:latin typeface="Arial" pitchFamily="-107" charset="0"/>
              </a:rPr>
              <a:t>/P</a:t>
            </a:r>
            <a:r>
              <a:rPr lang="en-US" sz="2800" baseline="-25000" dirty="0">
                <a:latin typeface="Arial" pitchFamily="-107" charset="0"/>
              </a:rPr>
              <a:t>X </a:t>
            </a:r>
            <a:r>
              <a:rPr lang="en-US" sz="2800" dirty="0">
                <a:latin typeface="Arial" pitchFamily="-107" charset="0"/>
              </a:rPr>
              <a:t>&gt; MU</a:t>
            </a:r>
            <a:r>
              <a:rPr lang="en-US" sz="2800" baseline="-25000" dirty="0">
                <a:latin typeface="Arial" pitchFamily="-107" charset="0"/>
              </a:rPr>
              <a:t>Y</a:t>
            </a:r>
            <a:r>
              <a:rPr lang="en-US" sz="2800" dirty="0">
                <a:latin typeface="Arial" pitchFamily="-107" charset="0"/>
              </a:rPr>
              <a:t>/</a:t>
            </a:r>
            <a:r>
              <a:rPr lang="en-US" sz="2800" dirty="0" err="1">
                <a:latin typeface="Arial" pitchFamily="-107" charset="0"/>
              </a:rPr>
              <a:t>P</a:t>
            </a:r>
            <a:r>
              <a:rPr lang="en-US" sz="2800" baseline="-25000" dirty="0" err="1">
                <a:latin typeface="Arial" pitchFamily="-107" charset="0"/>
              </a:rPr>
              <a:t>y</a:t>
            </a:r>
            <a:r>
              <a:rPr lang="en-US" sz="2800" dirty="0">
                <a:latin typeface="Arial" pitchFamily="-107" charset="0"/>
              </a:rPr>
              <a:t>, you . . . </a:t>
            </a:r>
          </a:p>
        </p:txBody>
      </p:sp>
      <p:graphicFrame>
        <p:nvGraphicFramePr>
          <p:cNvPr id="20484" name="Object 2"/>
          <p:cNvGraphicFramePr>
            <a:graphicFrameLocks noChangeAspect="1"/>
          </p:cNvGraphicFramePr>
          <p:nvPr/>
        </p:nvGraphicFramePr>
        <p:xfrm>
          <a:off x="1330325" y="3771900"/>
          <a:ext cx="6013450" cy="1211263"/>
        </p:xfrm>
        <a:graphic>
          <a:graphicData uri="http://schemas.openxmlformats.org/presentationml/2006/ole">
            <mc:AlternateContent xmlns:mc="http://schemas.openxmlformats.org/markup-compatibility/2006">
              <mc:Choice xmlns:v="urn:schemas-microsoft-com:vml" Requires="v">
                <p:oleObj spid="_x0000_s70674" name="Equation" r:id="rId4" imgW="1701800" imgH="342900" progId="Equation.3">
                  <p:embed/>
                </p:oleObj>
              </mc:Choice>
              <mc:Fallback>
                <p:oleObj name="Equation" r:id="rId4" imgW="1701800" imgH="3429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0325" y="3771900"/>
                        <a:ext cx="6013450" cy="1211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a:xfrm>
            <a:off x="254000" y="0"/>
            <a:ext cx="8382000" cy="885825"/>
          </a:xfrm>
        </p:spPr>
        <p:txBody>
          <a:bodyPr/>
          <a:lstStyle/>
          <a:p>
            <a:r>
              <a:rPr lang="en-US" dirty="0">
                <a:latin typeface="Helvetica Neue" pitchFamily="-107" charset="0"/>
              </a:rPr>
              <a:t>Pizza and Pepsi </a:t>
            </a:r>
            <a:r>
              <a:rPr lang="en-US" dirty="0" smtClean="0">
                <a:latin typeface="Helvetica Neue" pitchFamily="-107" charset="0"/>
              </a:rPr>
              <a:t>Optimum</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pic>
        <p:nvPicPr>
          <p:cNvPr id="5" name="Picture 4" descr="A screenshot of table 16.2 titled The Consumer Optimum with Pepsi and Pizza. It has 6 columns and 11 rows. The column headings are Pepsi consumed (cans), marginal utility (MU Pepsi), MU Pepsi per Price Pepsi (Pepsi one dollar per can), pizza consumed (slices), marginal utility (MU pizza), MU pizza per price pizza (pizza two dollars per slice). "/>
          <p:cNvPicPr>
            <a:picLocks noChangeAspect="1"/>
          </p:cNvPicPr>
          <p:nvPr/>
        </p:nvPicPr>
        <p:blipFill>
          <a:blip r:embed="rId3"/>
          <a:stretch>
            <a:fillRect/>
          </a:stretch>
        </p:blipFill>
        <p:spPr>
          <a:xfrm>
            <a:off x="304800" y="1139952"/>
            <a:ext cx="8534400" cy="457809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a:xfrm>
            <a:off x="762000" y="0"/>
            <a:ext cx="8382000" cy="885825"/>
          </a:xfrm>
        </p:spPr>
        <p:txBody>
          <a:bodyPr/>
          <a:lstStyle/>
          <a:p>
            <a:r>
              <a:rPr lang="en-US" dirty="0">
                <a:latin typeface="Helvetica Neue" pitchFamily="-107" charset="0"/>
              </a:rPr>
              <a:t>Pizza and Pepsi </a:t>
            </a:r>
            <a:r>
              <a:rPr lang="en-US" dirty="0" smtClean="0">
                <a:latin typeface="Helvetica Neue" pitchFamily="-107" charset="0"/>
              </a:rPr>
              <a:t>Optimum</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pic>
        <p:nvPicPr>
          <p:cNvPr id="6" name="Picture 5" descr="A screenshot of table 16.3 titled The Maximum Utility from Different Combinations of Pepsi and Pizza. It has 2 columns and 7 rows. The column headings are affordable combination of pizza and Pepsi, total utility. "/>
          <p:cNvPicPr>
            <a:picLocks noChangeAspect="1"/>
          </p:cNvPicPr>
          <p:nvPr/>
        </p:nvPicPr>
        <p:blipFill>
          <a:blip r:embed="rId3"/>
          <a:srcRect b="4464"/>
          <a:stretch>
            <a:fillRect/>
          </a:stretch>
        </p:blipFill>
        <p:spPr>
          <a:xfrm>
            <a:off x="304800" y="1264549"/>
            <a:ext cx="8534400" cy="384374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382000" cy="1527175"/>
          </a:xfrm>
        </p:spPr>
        <p:txBody>
          <a:bodyPr/>
          <a:lstStyle/>
          <a:p>
            <a:r>
              <a:rPr lang="en-US" sz="4000" dirty="0">
                <a:latin typeface="Arial" pitchFamily="-107" charset="0"/>
              </a:rPr>
              <a:t>How Do Consumers Optimize Their Purchasing </a:t>
            </a:r>
            <a:r>
              <a:rPr lang="en-US" sz="4000" dirty="0" smtClean="0">
                <a:latin typeface="Arial" pitchFamily="-107" charset="0"/>
              </a:rPr>
              <a:t>Decisions?</a:t>
            </a:r>
            <a:r>
              <a:rPr lang="en-US" altLang="x-none" sz="4000" dirty="0" smtClean="0">
                <a:latin typeface="Arial" charset="0"/>
                <a:ea typeface="MS PGothic" charset="-128"/>
                <a:cs typeface="Arial" charset="0"/>
              </a:rPr>
              <a:t>—</a:t>
            </a:r>
            <a:r>
              <a:rPr lang="en-US" sz="4000" dirty="0" smtClean="0">
                <a:latin typeface="Arial" pitchFamily="-107" charset="0"/>
              </a:rPr>
              <a:t>2 </a:t>
            </a:r>
            <a:endParaRPr lang="en-US" sz="4000" dirty="0">
              <a:latin typeface="Helvetica Neue" pitchFamily="-107" charset="0"/>
            </a:endParaRPr>
          </a:p>
        </p:txBody>
      </p:sp>
      <p:sp>
        <p:nvSpPr>
          <p:cNvPr id="46083" name="Content Placeholder 2"/>
          <p:cNvSpPr>
            <a:spLocks noGrp="1"/>
          </p:cNvSpPr>
          <p:nvPr>
            <p:ph idx="1"/>
          </p:nvPr>
        </p:nvSpPr>
        <p:spPr>
          <a:xfrm>
            <a:off x="368300" y="1624013"/>
            <a:ext cx="8318500" cy="5043487"/>
          </a:xfrm>
        </p:spPr>
        <p:txBody>
          <a:bodyPr/>
          <a:lstStyle/>
          <a:p>
            <a:r>
              <a:rPr lang="en-US" sz="3000">
                <a:latin typeface="Arial" pitchFamily="-107" charset="0"/>
              </a:rPr>
              <a:t>At the consumer optimum, two conditions are satisfied:</a:t>
            </a:r>
          </a:p>
          <a:p>
            <a:pPr marL="914400" lvl="1" indent="-514350">
              <a:buFont typeface="Calibri" pitchFamily="-107" charset="0"/>
              <a:buAutoNum type="arabicPeriod"/>
            </a:pPr>
            <a:r>
              <a:rPr lang="en-US" sz="2800">
                <a:latin typeface="Arial" pitchFamily="-107" charset="0"/>
              </a:rPr>
              <a:t>All income is spent.</a:t>
            </a:r>
          </a:p>
          <a:p>
            <a:pPr marL="914400" lvl="1" indent="-514350">
              <a:buFont typeface="Calibri" pitchFamily="-107" charset="0"/>
              <a:buAutoNum type="arabicPeriod"/>
            </a:pPr>
            <a:r>
              <a:rPr lang="en-US" sz="2800">
                <a:latin typeface="Arial" pitchFamily="-107" charset="0"/>
              </a:rPr>
              <a:t>For the last unit purchased:</a:t>
            </a:r>
          </a:p>
          <a:p>
            <a:pPr marL="914400" lvl="1" indent="-514350">
              <a:buFont typeface="Calibri" pitchFamily="-107" charset="0"/>
              <a:buAutoNum type="arabicPeriod"/>
            </a:pPr>
            <a:endParaRPr lang="en-US" sz="2800">
              <a:latin typeface="Arial" pitchFamily="-107" charset="0"/>
            </a:endParaRPr>
          </a:p>
          <a:p>
            <a:pPr marL="914400" lvl="1" indent="-514350">
              <a:buFont typeface="Calibri" pitchFamily="-107" charset="0"/>
              <a:buAutoNum type="arabicPeriod"/>
            </a:pPr>
            <a:endParaRPr lang="en-US" sz="2800">
              <a:latin typeface="Arial" pitchFamily="-107" charset="0"/>
            </a:endParaRPr>
          </a:p>
          <a:p>
            <a:pPr marL="914400" lvl="1" indent="-514350">
              <a:buFont typeface="Calibri" pitchFamily="-107" charset="0"/>
              <a:buAutoNum type="arabicPeriod"/>
            </a:pPr>
            <a:endParaRPr lang="en-US" sz="2800">
              <a:latin typeface="Arial" pitchFamily="-107" charset="0"/>
            </a:endParaRPr>
          </a:p>
          <a:p>
            <a:r>
              <a:rPr lang="en-US" sz="3000">
                <a:latin typeface="Arial" pitchFamily="-107" charset="0"/>
              </a:rPr>
              <a:t>Explain by contradiction why this rule is correct.</a:t>
            </a:r>
          </a:p>
        </p:txBody>
      </p:sp>
      <p:graphicFrame>
        <p:nvGraphicFramePr>
          <p:cNvPr id="25604" name="Object 1"/>
          <p:cNvGraphicFramePr>
            <a:graphicFrameLocks noChangeAspect="1"/>
          </p:cNvGraphicFramePr>
          <p:nvPr/>
        </p:nvGraphicFramePr>
        <p:xfrm>
          <a:off x="2844800" y="3711575"/>
          <a:ext cx="3609975" cy="1035050"/>
        </p:xfrm>
        <a:graphic>
          <a:graphicData uri="http://schemas.openxmlformats.org/presentationml/2006/ole">
            <mc:AlternateContent xmlns:mc="http://schemas.openxmlformats.org/markup-compatibility/2006">
              <mc:Choice xmlns:v="urn:schemas-microsoft-com:vml" Requires="v">
                <p:oleObj spid="_x0000_s76817" name="Equation" r:id="rId4" imgW="1320227" imgH="469696" progId="Equation.3">
                  <p:embed/>
                </p:oleObj>
              </mc:Choice>
              <mc:Fallback>
                <p:oleObj name="Equation" r:id="rId4" imgW="1320227" imgH="469696"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3711575"/>
                        <a:ext cx="3609975" cy="1035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16" presetClass="entr" presetSubtype="21" fill="hold" nodeType="afterEffect">
                                  <p:stCondLst>
                                    <p:cond delay="0"/>
                                  </p:stCondLst>
                                  <p:childTnLst>
                                    <p:set>
                                      <p:cBhvr>
                                        <p:cTn id="13" dur="1" fill="hold">
                                          <p:stCondLst>
                                            <p:cond delay="0"/>
                                          </p:stCondLst>
                                        </p:cTn>
                                        <p:tgtEl>
                                          <p:spTgt spid="25604"/>
                                        </p:tgtEl>
                                        <p:attrNameLst>
                                          <p:attrName>style.visibility</p:attrName>
                                        </p:attrNameLst>
                                      </p:cBhvr>
                                      <p:to>
                                        <p:strVal val="visible"/>
                                      </p:to>
                                    </p:set>
                                    <p:animEffect transition="in" filter="barn(inVertical)">
                                      <p:cBhvr>
                                        <p:cTn id="14" dur="500"/>
                                        <p:tgtEl>
                                          <p:spTgt spid="2560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382000" cy="1527175"/>
          </a:xfrm>
        </p:spPr>
        <p:txBody>
          <a:bodyPr/>
          <a:lstStyle/>
          <a:p>
            <a:r>
              <a:rPr lang="en-US">
                <a:latin typeface="Helvetica Neue" pitchFamily="-107" charset="0"/>
              </a:rPr>
              <a:t>More Than Two Goods</a:t>
            </a:r>
          </a:p>
        </p:txBody>
      </p:sp>
      <p:sp>
        <p:nvSpPr>
          <p:cNvPr id="46083" name="Content Placeholder 2"/>
          <p:cNvSpPr>
            <a:spLocks noGrp="1"/>
          </p:cNvSpPr>
          <p:nvPr>
            <p:ph idx="1"/>
          </p:nvPr>
        </p:nvSpPr>
        <p:spPr>
          <a:xfrm>
            <a:off x="368300" y="1624013"/>
            <a:ext cx="8558213" cy="5043487"/>
          </a:xfrm>
        </p:spPr>
        <p:txBody>
          <a:bodyPr/>
          <a:lstStyle/>
          <a:p>
            <a:r>
              <a:rPr lang="en-US" sz="3000" dirty="0">
                <a:latin typeface="Arial" pitchFamily="-107" charset="0"/>
              </a:rPr>
              <a:t>The previous rule can easily be extended to multiple goods:</a:t>
            </a:r>
          </a:p>
          <a:p>
            <a:endParaRPr lang="en-US" sz="2800" dirty="0">
              <a:latin typeface="Arial" pitchFamily="-107" charset="0"/>
            </a:endParaRPr>
          </a:p>
          <a:p>
            <a:endParaRPr lang="en-US" sz="2800" dirty="0">
              <a:latin typeface="Arial" pitchFamily="-107" charset="0"/>
            </a:endParaRPr>
          </a:p>
          <a:p>
            <a:pPr>
              <a:buFont typeface="Arial" pitchFamily="-107" charset="0"/>
              <a:buNone/>
            </a:pPr>
            <a:endParaRPr lang="en-US" sz="2800" dirty="0">
              <a:latin typeface="Arial" pitchFamily="-107" charset="0"/>
            </a:endParaRPr>
          </a:p>
          <a:p>
            <a:r>
              <a:rPr lang="en-US" sz="3000" dirty="0">
                <a:latin typeface="Arial" pitchFamily="-107" charset="0"/>
              </a:rPr>
              <a:t>In real life:</a:t>
            </a:r>
          </a:p>
          <a:p>
            <a:pPr lvl="1"/>
            <a:r>
              <a:rPr lang="en-US" sz="2800" dirty="0">
                <a:latin typeface="Arial" pitchFamily="-107" charset="0"/>
              </a:rPr>
              <a:t>Conditions might not hold with perfect equality.</a:t>
            </a:r>
          </a:p>
          <a:p>
            <a:pPr lvl="1"/>
            <a:r>
              <a:rPr lang="en-US" sz="2800" dirty="0">
                <a:latin typeface="Arial" pitchFamily="-107" charset="0"/>
              </a:rPr>
              <a:t>Do people really behave this way?</a:t>
            </a:r>
          </a:p>
          <a:p>
            <a:endParaRPr lang="en-US" sz="2800" dirty="0">
              <a:latin typeface="Arial" pitchFamily="-107" charset="0"/>
            </a:endParaRPr>
          </a:p>
          <a:p>
            <a:endParaRPr lang="en-US" sz="2800" dirty="0">
              <a:latin typeface="Arial" pitchFamily="-107" charset="0"/>
            </a:endParaRPr>
          </a:p>
        </p:txBody>
      </p:sp>
      <p:graphicFrame>
        <p:nvGraphicFramePr>
          <p:cNvPr id="25605" name="Object 2"/>
          <p:cNvGraphicFramePr>
            <a:graphicFrameLocks noChangeAspect="1"/>
          </p:cNvGraphicFramePr>
          <p:nvPr/>
        </p:nvGraphicFramePr>
        <p:xfrm>
          <a:off x="1727200" y="2876550"/>
          <a:ext cx="5605463" cy="990600"/>
        </p:xfrm>
        <a:graphic>
          <a:graphicData uri="http://schemas.openxmlformats.org/presentationml/2006/ole">
            <mc:AlternateContent xmlns:mc="http://schemas.openxmlformats.org/markup-compatibility/2006">
              <mc:Choice xmlns:v="urn:schemas-microsoft-com:vml" Requires="v">
                <p:oleObj spid="_x0000_s78865" name="Equation" r:id="rId4" imgW="2438400" imgH="431800" progId="Equation.3">
                  <p:embed/>
                </p:oleObj>
              </mc:Choice>
              <mc:Fallback>
                <p:oleObj name="Equation" r:id="rId4" imgW="24384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7200" y="2876550"/>
                        <a:ext cx="5605463" cy="990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barn(inVertical)">
                                      <p:cBhvr>
                                        <p:cTn id="7" dur="500"/>
                                        <p:tgtEl>
                                          <p:spTgt spid="25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382000" cy="1527175"/>
          </a:xfrm>
        </p:spPr>
        <p:txBody>
          <a:bodyPr/>
          <a:lstStyle/>
          <a:p>
            <a:r>
              <a:rPr lang="en-US" dirty="0">
                <a:latin typeface="Helvetica Neue" pitchFamily="-107" charset="0"/>
              </a:rPr>
              <a:t>Price </a:t>
            </a:r>
            <a:r>
              <a:rPr lang="en-US" dirty="0" smtClean="0">
                <a:latin typeface="Helvetica Neue" pitchFamily="-107" charset="0"/>
              </a:rPr>
              <a:t>Changes</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52227" name="Content Placeholder 2"/>
          <p:cNvSpPr>
            <a:spLocks noGrp="1"/>
          </p:cNvSpPr>
          <p:nvPr>
            <p:ph idx="1"/>
          </p:nvPr>
        </p:nvSpPr>
        <p:spPr>
          <a:xfrm>
            <a:off x="368300" y="1624013"/>
            <a:ext cx="8318500" cy="5043487"/>
          </a:xfrm>
        </p:spPr>
        <p:txBody>
          <a:bodyPr/>
          <a:lstStyle/>
          <a:p>
            <a:r>
              <a:rPr lang="en-US" sz="2800" dirty="0">
                <a:latin typeface="Arial" pitchFamily="-107" charset="0"/>
              </a:rPr>
              <a:t>How does a change in prices affect your optimal consumption bundle?</a:t>
            </a:r>
            <a:endParaRPr lang="en-US" altLang="ja-JP" sz="2800" dirty="0">
              <a:latin typeface="Arial" pitchFamily="-107" charset="0"/>
            </a:endParaRPr>
          </a:p>
          <a:p>
            <a:r>
              <a:rPr lang="en-US" sz="2800" dirty="0">
                <a:latin typeface="Arial" pitchFamily="-107" charset="0"/>
              </a:rPr>
              <a:t>Suppose that you are consuming optimally:</a:t>
            </a:r>
          </a:p>
          <a:p>
            <a:endParaRPr lang="en-US" sz="2800" dirty="0">
              <a:latin typeface="Arial" pitchFamily="-107" charset="0"/>
            </a:endParaRPr>
          </a:p>
          <a:p>
            <a:endParaRPr lang="en-US" sz="2800" dirty="0">
              <a:latin typeface="Arial" pitchFamily="-107" charset="0"/>
            </a:endParaRPr>
          </a:p>
          <a:p>
            <a:endParaRPr lang="en-US" sz="2800" dirty="0">
              <a:latin typeface="Arial" pitchFamily="-107" charset="0"/>
            </a:endParaRPr>
          </a:p>
          <a:p>
            <a:r>
              <a:rPr lang="en-US" sz="2800" dirty="0">
                <a:latin typeface="Arial" pitchFamily="-107" charset="0"/>
              </a:rPr>
              <a:t>What happens if </a:t>
            </a:r>
            <a:r>
              <a:rPr lang="en-US" sz="2800" dirty="0" err="1">
                <a:latin typeface="Arial" pitchFamily="-107" charset="0"/>
              </a:rPr>
              <a:t>Price</a:t>
            </a:r>
            <a:r>
              <a:rPr lang="en-US" sz="2800" baseline="-25000" dirty="0" err="1">
                <a:latin typeface="Arial" pitchFamily="-107" charset="0"/>
              </a:rPr>
              <a:t>X</a:t>
            </a:r>
            <a:r>
              <a:rPr lang="en-US" sz="2800" dirty="0">
                <a:latin typeface="Arial" pitchFamily="-107" charset="0"/>
              </a:rPr>
              <a:t> decreases?  </a:t>
            </a:r>
            <a:endParaRPr lang="en-US" sz="2000" dirty="0">
              <a:latin typeface="Arial" pitchFamily="-107" charset="0"/>
            </a:endParaRPr>
          </a:p>
        </p:txBody>
      </p:sp>
      <p:graphicFrame>
        <p:nvGraphicFramePr>
          <p:cNvPr id="6" name="Object 5"/>
          <p:cNvGraphicFramePr>
            <a:graphicFrameLocks noChangeAspect="1"/>
          </p:cNvGraphicFramePr>
          <p:nvPr/>
        </p:nvGraphicFramePr>
        <p:xfrm>
          <a:off x="3303588" y="3327400"/>
          <a:ext cx="2424112" cy="990600"/>
        </p:xfrm>
        <a:graphic>
          <a:graphicData uri="http://schemas.openxmlformats.org/presentationml/2006/ole">
            <mc:AlternateContent xmlns:mc="http://schemas.openxmlformats.org/markup-compatibility/2006">
              <mc:Choice xmlns:v="urn:schemas-microsoft-com:vml" Requires="v">
                <p:oleObj spid="_x0000_s80923" name="Equation" r:id="rId4" imgW="1054100" imgH="431800" progId="Equation.3">
                  <p:embed/>
                </p:oleObj>
              </mc:Choice>
              <mc:Fallback>
                <p:oleObj name="Equation" r:id="rId4" imgW="10541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588" y="3327400"/>
                        <a:ext cx="2424112"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1530158444"/>
              </p:ext>
            </p:extLst>
          </p:nvPr>
        </p:nvGraphicFramePr>
        <p:xfrm>
          <a:off x="3271838" y="5343525"/>
          <a:ext cx="2487612" cy="1057275"/>
        </p:xfrm>
        <a:graphic>
          <a:graphicData uri="http://schemas.openxmlformats.org/presentationml/2006/ole">
            <mc:AlternateContent xmlns:mc="http://schemas.openxmlformats.org/markup-compatibility/2006">
              <mc:Choice xmlns:v="urn:schemas-microsoft-com:vml" Requires="v">
                <p:oleObj spid="_x0000_s80924" name="Equation" r:id="rId6" imgW="863225" imgH="368140" progId="Equation.3">
                  <p:embed/>
                </p:oleObj>
              </mc:Choice>
              <mc:Fallback>
                <p:oleObj name="Equation" r:id="rId6" imgW="863225" imgH="3681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1838" y="5343525"/>
                        <a:ext cx="2487612" cy="10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382000" cy="1527175"/>
          </a:xfrm>
        </p:spPr>
        <p:txBody>
          <a:bodyPr/>
          <a:lstStyle/>
          <a:p>
            <a:r>
              <a:rPr lang="en-US" dirty="0">
                <a:latin typeface="Helvetica Neue" pitchFamily="-107" charset="0"/>
              </a:rPr>
              <a:t>Price </a:t>
            </a:r>
            <a:r>
              <a:rPr lang="en-US" dirty="0" smtClean="0">
                <a:latin typeface="Helvetica Neue" pitchFamily="-107" charset="0"/>
              </a:rPr>
              <a:t>Changes</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53251" name="Content Placeholder 2"/>
          <p:cNvSpPr>
            <a:spLocks noGrp="1"/>
          </p:cNvSpPr>
          <p:nvPr>
            <p:ph idx="1"/>
          </p:nvPr>
        </p:nvSpPr>
        <p:spPr>
          <a:xfrm>
            <a:off x="368300" y="2887663"/>
            <a:ext cx="8318500" cy="3868737"/>
          </a:xfrm>
        </p:spPr>
        <p:txBody>
          <a:bodyPr/>
          <a:lstStyle/>
          <a:p>
            <a:r>
              <a:rPr lang="en-US" sz="3200">
                <a:latin typeface="Arial" pitchFamily="-107" charset="0"/>
              </a:rPr>
              <a:t>Lower prices increase the marginal utility per dollar, so consumers buy more of the good.</a:t>
            </a:r>
          </a:p>
          <a:p>
            <a:r>
              <a:rPr lang="en-US" sz="3200">
                <a:latin typeface="Arial" pitchFamily="-107" charset="0"/>
              </a:rPr>
              <a:t>Higher prices decrease the marginal utility per dollar, so consumers buy less of the good.</a:t>
            </a:r>
          </a:p>
        </p:txBody>
      </p:sp>
      <p:graphicFrame>
        <p:nvGraphicFramePr>
          <p:cNvPr id="5" name="Object 4"/>
          <p:cNvGraphicFramePr>
            <a:graphicFrameLocks noChangeAspect="1"/>
          </p:cNvGraphicFramePr>
          <p:nvPr>
            <p:extLst>
              <p:ext uri="{D42A27DB-BD31-4B8C-83A1-F6EECF244321}">
                <p14:modId xmlns:p14="http://schemas.microsoft.com/office/powerpoint/2010/main" val="27452231"/>
              </p:ext>
            </p:extLst>
          </p:nvPr>
        </p:nvGraphicFramePr>
        <p:xfrm>
          <a:off x="3449637" y="1866901"/>
          <a:ext cx="2397125" cy="1020762"/>
        </p:xfrm>
        <a:graphic>
          <a:graphicData uri="http://schemas.openxmlformats.org/presentationml/2006/ole">
            <mc:AlternateContent xmlns:mc="http://schemas.openxmlformats.org/markup-compatibility/2006">
              <mc:Choice xmlns:v="urn:schemas-microsoft-com:vml" Requires="v">
                <p:oleObj spid="_x0000_s82961" name="Equation" r:id="rId4" imgW="863225" imgH="368140" progId="Equation.3">
                  <p:embed/>
                </p:oleObj>
              </mc:Choice>
              <mc:Fallback>
                <p:oleObj name="Equation" r:id="rId4" imgW="863225" imgH="3681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9637" y="1866901"/>
                        <a:ext cx="2397125" cy="1020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382000" cy="1527175"/>
          </a:xfrm>
        </p:spPr>
        <p:txBody>
          <a:bodyPr/>
          <a:lstStyle/>
          <a:p>
            <a:r>
              <a:rPr lang="en-US" dirty="0">
                <a:latin typeface="Helvetica Neue" pitchFamily="-107" charset="0"/>
              </a:rPr>
              <a:t>Price </a:t>
            </a:r>
            <a:r>
              <a:rPr lang="en-US" dirty="0" smtClean="0">
                <a:latin typeface="Helvetica Neue" pitchFamily="-107" charset="0"/>
              </a:rPr>
              <a:t>Changes</a:t>
            </a:r>
            <a:r>
              <a:rPr lang="en-US" altLang="x-none" dirty="0">
                <a:latin typeface="Arial" charset="0"/>
                <a:ea typeface="MS PGothic" charset="-128"/>
                <a:cs typeface="Arial" charset="0"/>
              </a:rPr>
              <a:t>—</a:t>
            </a:r>
            <a:r>
              <a:rPr lang="en-US" dirty="0" smtClean="0">
                <a:latin typeface="Helvetica Neue" pitchFamily="-107" charset="0"/>
              </a:rPr>
              <a:t>3 </a:t>
            </a:r>
            <a:endParaRPr lang="en-US" dirty="0">
              <a:latin typeface="Helvetica Neue" pitchFamily="-107" charset="0"/>
            </a:endParaRPr>
          </a:p>
        </p:txBody>
      </p:sp>
      <p:sp>
        <p:nvSpPr>
          <p:cNvPr id="29699" name="Content Placeholder 2"/>
          <p:cNvSpPr>
            <a:spLocks noGrp="1"/>
          </p:cNvSpPr>
          <p:nvPr>
            <p:ph idx="1"/>
          </p:nvPr>
        </p:nvSpPr>
        <p:spPr>
          <a:xfrm>
            <a:off x="368300" y="1624013"/>
            <a:ext cx="8318500" cy="5043487"/>
          </a:xfrm>
        </p:spPr>
        <p:txBody>
          <a:bodyPr/>
          <a:lstStyle/>
          <a:p>
            <a:r>
              <a:rPr lang="en-US" sz="3000">
                <a:latin typeface="Arial" pitchFamily="-107" charset="0"/>
              </a:rPr>
              <a:t>A lower price has two effects:</a:t>
            </a:r>
          </a:p>
          <a:p>
            <a:pPr lvl="1"/>
            <a:r>
              <a:rPr lang="en-US" sz="2800">
                <a:latin typeface="Arial" pitchFamily="-107" charset="0"/>
              </a:rPr>
              <a:t>Substitution effect</a:t>
            </a:r>
          </a:p>
          <a:p>
            <a:pPr lvl="2"/>
            <a:r>
              <a:rPr lang="en-US" sz="2600">
                <a:latin typeface="Arial" pitchFamily="-107" charset="0"/>
              </a:rPr>
              <a:t>Occurs when consumers substitute a product that has become relatively less expensive as the result of a price change.</a:t>
            </a:r>
          </a:p>
          <a:p>
            <a:pPr lvl="1"/>
            <a:r>
              <a:rPr lang="en-US" sz="2800">
                <a:latin typeface="Arial" pitchFamily="-107" charset="0"/>
              </a:rPr>
              <a:t>Real-income effect</a:t>
            </a:r>
          </a:p>
          <a:p>
            <a:pPr lvl="2"/>
            <a:r>
              <a:rPr lang="en-US" sz="2600">
                <a:latin typeface="Arial" pitchFamily="-107" charset="0"/>
              </a:rPr>
              <a:t>Occurs when there is a change in purchasing power as a result of a change in the price of a good.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a:latin typeface="Helvetica Neue" pitchFamily="-107"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200" dirty="0">
                <a:latin typeface="Arial" pitchFamily="-107" charset="0"/>
              </a:rPr>
              <a:t>How do economists model consumer satisfaction?</a:t>
            </a:r>
          </a:p>
          <a:p>
            <a:pPr marL="514350" indent="-514350">
              <a:buFont typeface="Calibri" pitchFamily="-107" charset="0"/>
              <a:buAutoNum type="arabicPeriod"/>
            </a:pPr>
            <a:r>
              <a:rPr lang="en-US" sz="3200" dirty="0">
                <a:latin typeface="Arial" pitchFamily="-107" charset="0"/>
              </a:rPr>
              <a:t>How do consumers optimize their purchasing decisions?</a:t>
            </a:r>
          </a:p>
          <a:p>
            <a:pPr marL="514350" indent="-514350">
              <a:buFont typeface="Calibri" pitchFamily="-107" charset="0"/>
              <a:buAutoNum type="arabicPeriod"/>
            </a:pPr>
            <a:r>
              <a:rPr lang="en-US" sz="3200" dirty="0">
                <a:latin typeface="Arial" pitchFamily="-107" charset="0"/>
              </a:rPr>
              <a:t>What is the diamond-water paradox?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a:t>Pizza and Pepsi </a:t>
            </a:r>
            <a:r>
              <a:rPr lang="en-US" dirty="0" smtClean="0"/>
              <a:t>Optimum</a:t>
            </a:r>
            <a:r>
              <a:rPr lang="en-US" altLang="x-none" dirty="0">
                <a:latin typeface="Arial" charset="0"/>
                <a:ea typeface="MS PGothic" charset="-128"/>
                <a:cs typeface="Arial" charset="0"/>
              </a:rPr>
              <a:t>—</a:t>
            </a:r>
            <a:r>
              <a:rPr lang="en-US" dirty="0" smtClean="0"/>
              <a:t>3 </a:t>
            </a:r>
            <a:endParaRPr lang="en-US" dirty="0"/>
          </a:p>
        </p:txBody>
      </p:sp>
      <p:pic>
        <p:nvPicPr>
          <p:cNvPr id="9" name="Picture 8" descr="A screenshot of table 16.2 titled The Consumer Optimum with Pepsi and Pizza. It has 6 columns and 11 rows. The column headings are Pepsi consumed (cans), marginal utility (MU Pepsi), MU Pepsi per Price Pepsi (Pepsi one dollar per can), pizza consumed (slices), marginal utility (MU pizza), MU pizza per price pizza (pizza two dollars per slice). "/>
          <p:cNvPicPr>
            <a:picLocks noChangeAspect="1"/>
          </p:cNvPicPr>
          <p:nvPr/>
        </p:nvPicPr>
        <p:blipFill>
          <a:blip r:embed="rId3"/>
          <a:stretch>
            <a:fillRect/>
          </a:stretch>
        </p:blipFill>
        <p:spPr>
          <a:xfrm>
            <a:off x="304800" y="1798779"/>
            <a:ext cx="8534400" cy="457809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382000" cy="1527175"/>
          </a:xfrm>
        </p:spPr>
        <p:txBody>
          <a:bodyPr/>
          <a:lstStyle/>
          <a:p>
            <a:r>
              <a:rPr lang="en-US" dirty="0">
                <a:latin typeface="Helvetica Neue" pitchFamily="-107" charset="0"/>
              </a:rPr>
              <a:t>Price </a:t>
            </a:r>
            <a:r>
              <a:rPr lang="en-US" dirty="0" smtClean="0">
                <a:latin typeface="Helvetica Neue" pitchFamily="-107" charset="0"/>
              </a:rPr>
              <a:t>Changes</a:t>
            </a:r>
            <a:r>
              <a:rPr lang="en-US" altLang="x-none" dirty="0">
                <a:latin typeface="Arial" charset="0"/>
                <a:ea typeface="MS PGothic" charset="-128"/>
                <a:cs typeface="Arial" charset="0"/>
              </a:rPr>
              <a:t>—</a:t>
            </a:r>
            <a:r>
              <a:rPr lang="en-US" dirty="0" smtClean="0">
                <a:latin typeface="Helvetica Neue" pitchFamily="-107" charset="0"/>
              </a:rPr>
              <a:t>4 </a:t>
            </a:r>
            <a:endParaRPr lang="en-US" dirty="0">
              <a:latin typeface="Helvetica Neue" pitchFamily="-107" charset="0"/>
            </a:endParaRPr>
          </a:p>
        </p:txBody>
      </p:sp>
      <p:sp>
        <p:nvSpPr>
          <p:cNvPr id="29699" name="Content Placeholder 2"/>
          <p:cNvSpPr>
            <a:spLocks noGrp="1"/>
          </p:cNvSpPr>
          <p:nvPr>
            <p:ph idx="1"/>
          </p:nvPr>
        </p:nvSpPr>
        <p:spPr>
          <a:xfrm>
            <a:off x="368300" y="1624013"/>
            <a:ext cx="8318500" cy="5043487"/>
          </a:xfrm>
        </p:spPr>
        <p:txBody>
          <a:bodyPr/>
          <a:lstStyle/>
          <a:p>
            <a:r>
              <a:rPr lang="en-US" sz="3200">
                <a:latin typeface="Arial" pitchFamily="-107" charset="0"/>
              </a:rPr>
              <a:t>Which effect matters more?</a:t>
            </a:r>
          </a:p>
          <a:p>
            <a:pPr lvl="1"/>
            <a:r>
              <a:rPr lang="en-US" sz="2800">
                <a:latin typeface="Arial" pitchFamily="-107" charset="0"/>
              </a:rPr>
              <a:t>For most goods the real-income effect is very small or negligible.</a:t>
            </a:r>
          </a:p>
          <a:p>
            <a:pPr lvl="1">
              <a:buFont typeface="Arial" pitchFamily="-107" charset="0"/>
              <a:buNone/>
            </a:pPr>
            <a:r>
              <a:rPr lang="en-US" sz="2800">
                <a:latin typeface="Arial" pitchFamily="-107" charset="0"/>
              </a:rPr>
              <a:t>Either the price change would have to be substantial</a:t>
            </a:r>
          </a:p>
          <a:p>
            <a:pPr lvl="1">
              <a:buFont typeface="Arial" pitchFamily="-107" charset="0"/>
              <a:buNone/>
            </a:pPr>
            <a:r>
              <a:rPr lang="en-US" sz="2800" i="1">
                <a:latin typeface="Arial" pitchFamily="-107" charset="0"/>
              </a:rPr>
              <a:t>OR</a:t>
            </a:r>
            <a:r>
              <a:rPr lang="en-US" sz="2800">
                <a:latin typeface="Arial" pitchFamily="-107" charset="0"/>
              </a:rPr>
              <a:t> </a:t>
            </a:r>
          </a:p>
          <a:p>
            <a:pPr lvl="1">
              <a:buFont typeface="Arial" pitchFamily="-107" charset="0"/>
              <a:buNone/>
            </a:pPr>
            <a:r>
              <a:rPr lang="en-US" sz="2800">
                <a:latin typeface="Arial" pitchFamily="-107" charset="0"/>
              </a:rPr>
              <a:t>The good takes up a large part of a consumer’s budget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3 </a:t>
            </a:r>
            <a:endParaRPr lang="en-US" dirty="0">
              <a:latin typeface="Helvetica Neue" pitchFamily="-107" charset="0"/>
            </a:endParaRPr>
          </a:p>
        </p:txBody>
      </p:sp>
      <p:sp>
        <p:nvSpPr>
          <p:cNvPr id="77826"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If I consume more of good Z, what happens?</a:t>
            </a:r>
            <a:endParaRPr lang="en-US" sz="3200"/>
          </a:p>
          <a:p>
            <a:pPr marL="971550" lvl="1" indent="-514350" eaLnBrk="1" hangingPunct="1">
              <a:buFont typeface="Calibri" pitchFamily="-107" charset="0"/>
              <a:buAutoNum type="alphaUcPeriod"/>
            </a:pPr>
            <a:r>
              <a:rPr lang="en-US" sz="2800">
                <a:latin typeface="Helvetica Neue" pitchFamily="-107" charset="0"/>
              </a:rPr>
              <a:t>The price of good Z will fall.</a:t>
            </a:r>
          </a:p>
          <a:p>
            <a:pPr marL="971550" lvl="1" indent="-514350" eaLnBrk="1" hangingPunct="1">
              <a:buFont typeface="Calibri" pitchFamily="-107" charset="0"/>
              <a:buAutoNum type="alphaUcPeriod"/>
            </a:pPr>
            <a:r>
              <a:rPr lang="en-US" sz="2800">
                <a:latin typeface="Helvetica Neue" pitchFamily="-107" charset="0"/>
              </a:rPr>
              <a:t>The price of good Z will rise.</a:t>
            </a:r>
          </a:p>
          <a:p>
            <a:pPr marL="971550" lvl="1" indent="-514350" eaLnBrk="1" hangingPunct="1">
              <a:buFont typeface="Calibri" pitchFamily="-107" charset="0"/>
              <a:buAutoNum type="alphaUcPeriod"/>
            </a:pPr>
            <a:r>
              <a:rPr lang="en-US" sz="2800">
                <a:latin typeface="Helvetica Neue" pitchFamily="-107" charset="0"/>
              </a:rPr>
              <a:t>My marginal utility of good Z will fall.</a:t>
            </a:r>
          </a:p>
          <a:p>
            <a:pPr marL="971550" lvl="1" indent="-514350" eaLnBrk="1" hangingPunct="1">
              <a:buFont typeface="Calibri" pitchFamily="-107" charset="0"/>
              <a:buAutoNum type="alphaUcPeriod"/>
            </a:pPr>
            <a:r>
              <a:rPr lang="en-US" sz="2800">
                <a:latin typeface="Helvetica Neue" pitchFamily="-107" charset="0"/>
              </a:rPr>
              <a:t>My marginal utility of good Z will rise.</a:t>
            </a:r>
          </a:p>
        </p:txBody>
      </p:sp>
      <p:sp>
        <p:nvSpPr>
          <p:cNvPr id="4" name="Rectangle 3" descr="Correct answer: C, My marginal utility of good Z will fall."/>
          <p:cNvSpPr>
            <a:spLocks noChangeArrowheads="1"/>
          </p:cNvSpPr>
          <p:nvPr/>
        </p:nvSpPr>
        <p:spPr bwMode="auto">
          <a:xfrm>
            <a:off x="736600" y="3340100"/>
            <a:ext cx="6540500" cy="495300"/>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4 </a:t>
            </a:r>
            <a:endParaRPr lang="en-US" dirty="0">
              <a:latin typeface="Helvetica Neue" pitchFamily="-107" charset="0"/>
            </a:endParaRPr>
          </a:p>
        </p:txBody>
      </p:sp>
      <p:sp>
        <p:nvSpPr>
          <p:cNvPr id="79874" name="Content Placeholder 2"/>
          <p:cNvSpPr>
            <a:spLocks noGrp="1"/>
          </p:cNvSpPr>
          <p:nvPr>
            <p:ph idx="4294967295"/>
          </p:nvPr>
        </p:nvSpPr>
        <p:spPr>
          <a:xfrm>
            <a:off x="273050" y="1712913"/>
            <a:ext cx="8696325" cy="4895850"/>
          </a:xfrm>
        </p:spPr>
        <p:txBody>
          <a:bodyPr/>
          <a:lstStyle/>
          <a:p>
            <a:pPr eaLnBrk="1" hangingPunct="1"/>
            <a:r>
              <a:rPr lang="en-US" sz="2800">
                <a:latin typeface="Helvetica Neue" pitchFamily="-107" charset="0"/>
              </a:rPr>
              <a:t>Suppose that you get more utility per dollar spent when you eat hamburgers than when you eat hot dogs. Which action makes the most sense?	</a:t>
            </a:r>
          </a:p>
          <a:p>
            <a:pPr marL="971550" lvl="1" indent="-514350" eaLnBrk="1" hangingPunct="1">
              <a:buFont typeface="Calibri" pitchFamily="-107" charset="0"/>
              <a:buAutoNum type="alphaUcPeriod"/>
            </a:pPr>
            <a:r>
              <a:rPr lang="en-US" sz="2800"/>
              <a:t>eat more hot dogs because they are cheaper than hamburgers</a:t>
            </a:r>
          </a:p>
          <a:p>
            <a:pPr marL="971550" lvl="1" indent="-514350" eaLnBrk="1" hangingPunct="1">
              <a:buFont typeface="Calibri" pitchFamily="-107" charset="0"/>
              <a:buAutoNum type="alphaUcPeriod"/>
            </a:pPr>
            <a:r>
              <a:rPr lang="en-US" sz="2800"/>
              <a:t>get something to drink to go with the food</a:t>
            </a:r>
            <a:endParaRPr lang="en-US" sz="2800">
              <a:latin typeface="Helvetica Neue" pitchFamily="-107" charset="0"/>
            </a:endParaRPr>
          </a:p>
          <a:p>
            <a:pPr marL="971550" lvl="1" indent="-514350" eaLnBrk="1" hangingPunct="1">
              <a:buFont typeface="Calibri" pitchFamily="-107" charset="0"/>
              <a:buAutoNum type="alphaUcPeriod"/>
            </a:pPr>
            <a:r>
              <a:rPr lang="en-US" sz="2800"/>
              <a:t>eat more hamburgers</a:t>
            </a:r>
          </a:p>
          <a:p>
            <a:pPr marL="971550" lvl="1" indent="-514350" eaLnBrk="1" hangingPunct="1">
              <a:buFont typeface="Calibri" pitchFamily="-107" charset="0"/>
              <a:buAutoNum type="alphaUcPeriod"/>
            </a:pPr>
            <a:r>
              <a:rPr lang="en-US" sz="2800"/>
              <a:t>eat at Five Guys because they have better burgers than other fast food places</a:t>
            </a:r>
            <a:endParaRPr lang="en-US" sz="2800">
              <a:latin typeface="Helvetica Neue" pitchFamily="-107" charset="0"/>
            </a:endParaRPr>
          </a:p>
        </p:txBody>
      </p:sp>
      <p:sp>
        <p:nvSpPr>
          <p:cNvPr id="4" name="Rectangle 3" descr="Correct answer: C, eat more hamburgers"/>
          <p:cNvSpPr>
            <a:spLocks noChangeArrowheads="1"/>
          </p:cNvSpPr>
          <p:nvPr/>
        </p:nvSpPr>
        <p:spPr bwMode="auto">
          <a:xfrm>
            <a:off x="698500" y="4533900"/>
            <a:ext cx="4178300" cy="558800"/>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5 </a:t>
            </a:r>
            <a:endParaRPr lang="en-US" dirty="0">
              <a:latin typeface="Helvetica Neue" pitchFamily="-107" charset="0"/>
            </a:endParaRPr>
          </a:p>
        </p:txBody>
      </p:sp>
      <p:sp>
        <p:nvSpPr>
          <p:cNvPr id="81922"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Suppose that</a:t>
            </a:r>
          </a:p>
          <a:p>
            <a:pPr eaLnBrk="1" hangingPunct="1">
              <a:buFont typeface="Arial" pitchFamily="-107" charset="0"/>
              <a:buNone/>
            </a:pPr>
            <a:endParaRPr lang="en-US" sz="3200">
              <a:latin typeface="Helvetica Neue" pitchFamily="-107" charset="0"/>
            </a:endParaRPr>
          </a:p>
          <a:p>
            <a:pPr eaLnBrk="1" hangingPunct="1"/>
            <a:r>
              <a:rPr lang="en-US" sz="3200">
                <a:latin typeface="Helvetica Neue" pitchFamily="-107" charset="0"/>
              </a:rPr>
              <a:t>To optimize utility, the consumer should:</a:t>
            </a:r>
            <a:endParaRPr lang="en-US" sz="3200"/>
          </a:p>
          <a:p>
            <a:pPr marL="971550" lvl="1" indent="-514350" eaLnBrk="1" hangingPunct="1">
              <a:buFont typeface="Calibri" pitchFamily="-107" charset="0"/>
              <a:buAutoNum type="alphaUcPeriod"/>
            </a:pPr>
            <a:r>
              <a:rPr lang="en-US" sz="2800">
                <a:latin typeface="Helvetica Neue" pitchFamily="-107" charset="0"/>
              </a:rPr>
              <a:t>buy more X</a:t>
            </a:r>
          </a:p>
          <a:p>
            <a:pPr marL="971550" lvl="1" indent="-514350" eaLnBrk="1" hangingPunct="1">
              <a:buFont typeface="Calibri" pitchFamily="-107" charset="0"/>
              <a:buAutoNum type="alphaUcPeriod"/>
            </a:pPr>
            <a:r>
              <a:rPr lang="en-US" sz="2800">
                <a:latin typeface="Helvetica Neue" pitchFamily="-107" charset="0"/>
              </a:rPr>
              <a:t>buy less X</a:t>
            </a:r>
          </a:p>
          <a:p>
            <a:pPr marL="971550" lvl="1" indent="-514350" eaLnBrk="1" hangingPunct="1">
              <a:buFont typeface="Calibri" pitchFamily="-107" charset="0"/>
              <a:buAutoNum type="alphaUcPeriod"/>
            </a:pPr>
            <a:r>
              <a:rPr lang="en-US" sz="2800">
                <a:latin typeface="Helvetica Neue" pitchFamily="-107" charset="0"/>
              </a:rPr>
              <a:t>buy more X and less Y</a:t>
            </a:r>
          </a:p>
          <a:p>
            <a:pPr marL="971550" lvl="1" indent="-514350" eaLnBrk="1" hangingPunct="1">
              <a:buFont typeface="Calibri" pitchFamily="-107" charset="0"/>
              <a:buAutoNum type="alphaUcPeriod"/>
            </a:pPr>
            <a:r>
              <a:rPr lang="en-US" sz="2800">
                <a:latin typeface="Helvetica Neue" pitchFamily="-107" charset="0"/>
              </a:rPr>
              <a:t>buy more Y and less X</a:t>
            </a:r>
          </a:p>
        </p:txBody>
      </p:sp>
      <p:graphicFrame>
        <p:nvGraphicFramePr>
          <p:cNvPr id="81923" name="Object 1"/>
          <p:cNvGraphicFramePr>
            <a:graphicFrameLocks noChangeAspect="1"/>
          </p:cNvGraphicFramePr>
          <p:nvPr/>
        </p:nvGraphicFramePr>
        <p:xfrm>
          <a:off x="3398838" y="1703388"/>
          <a:ext cx="2571750" cy="1054100"/>
        </p:xfrm>
        <a:graphic>
          <a:graphicData uri="http://schemas.openxmlformats.org/presentationml/2006/ole">
            <mc:AlternateContent xmlns:mc="http://schemas.openxmlformats.org/markup-compatibility/2006">
              <mc:Choice xmlns:v="urn:schemas-microsoft-com:vml" Requires="v">
                <p:oleObj spid="_x0000_s95249" name="Equation" r:id="rId4" imgW="1054100" imgH="431800" progId="Equation.3">
                  <p:embed/>
                </p:oleObj>
              </mc:Choice>
              <mc:Fallback>
                <p:oleObj name="Equation" r:id="rId4" imgW="1054100" imgH="4318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8838" y="1703388"/>
                        <a:ext cx="2571750" cy="1054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descr="Correct answer: D, buy more Y and less X"/>
          <p:cNvSpPr>
            <a:spLocks noChangeArrowheads="1"/>
          </p:cNvSpPr>
          <p:nvPr/>
        </p:nvSpPr>
        <p:spPr bwMode="auto">
          <a:xfrm>
            <a:off x="711200" y="5016500"/>
            <a:ext cx="4445000" cy="596900"/>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6 </a:t>
            </a:r>
            <a:endParaRPr lang="en-US" dirty="0">
              <a:latin typeface="Helvetica Neue" pitchFamily="-107" charset="0"/>
            </a:endParaRP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If the price of a good rises, consumers tend to purchase less of that good and instead purchase more of another good. This illustrates:</a:t>
            </a:r>
            <a:endParaRPr lang="en-US" sz="3200"/>
          </a:p>
          <a:p>
            <a:pPr marL="971550" lvl="1" indent="-514350" eaLnBrk="1" hangingPunct="1">
              <a:buFont typeface="Calibri" pitchFamily="-107" charset="0"/>
              <a:buAutoNum type="alphaUcPeriod"/>
            </a:pPr>
            <a:r>
              <a:rPr lang="en-US" sz="2800">
                <a:latin typeface="Helvetica Neue" pitchFamily="-107" charset="0"/>
              </a:rPr>
              <a:t>the real-income effect.</a:t>
            </a:r>
          </a:p>
          <a:p>
            <a:pPr marL="971550" lvl="1" indent="-514350" eaLnBrk="1" hangingPunct="1">
              <a:buFont typeface="Calibri" pitchFamily="-107" charset="0"/>
              <a:buAutoNum type="alphaUcPeriod"/>
            </a:pPr>
            <a:r>
              <a:rPr lang="en-US" sz="2800">
                <a:latin typeface="Helvetica Neue" pitchFamily="-107" charset="0"/>
              </a:rPr>
              <a:t>the substitution effect.</a:t>
            </a:r>
          </a:p>
          <a:p>
            <a:pPr marL="971550" lvl="1" indent="-514350" eaLnBrk="1" hangingPunct="1">
              <a:buFont typeface="Calibri" pitchFamily="-107" charset="0"/>
              <a:buAutoNum type="alphaUcPeriod"/>
            </a:pPr>
            <a:r>
              <a:rPr lang="en-US" sz="2800">
                <a:latin typeface="Helvetica Neue" pitchFamily="-107" charset="0"/>
              </a:rPr>
              <a:t>diminishing marginal utility.</a:t>
            </a:r>
          </a:p>
          <a:p>
            <a:pPr marL="971550" lvl="1" indent="-514350" eaLnBrk="1" hangingPunct="1">
              <a:buFont typeface="Calibri" pitchFamily="-107" charset="0"/>
              <a:buAutoNum type="alphaUcPeriod"/>
            </a:pPr>
            <a:r>
              <a:rPr lang="en-US" sz="2800">
                <a:latin typeface="Helvetica Neue" pitchFamily="-107" charset="0"/>
              </a:rPr>
              <a:t>the disadvantage of using </a:t>
            </a:r>
            <a:r>
              <a:rPr lang="ja-JP" altLang="en-US" sz="2800">
                <a:latin typeface="Helvetica Neue" pitchFamily="-107" charset="0"/>
              </a:rPr>
              <a:t>“</a:t>
            </a:r>
            <a:r>
              <a:rPr lang="en-US" altLang="ja-JP" sz="2800">
                <a:latin typeface="Helvetica Neue" pitchFamily="-107" charset="0"/>
              </a:rPr>
              <a:t>utils</a:t>
            </a:r>
            <a:r>
              <a:rPr lang="ja-JP" altLang="en-US" sz="2800">
                <a:latin typeface="Helvetica Neue" pitchFamily="-107" charset="0"/>
              </a:rPr>
              <a:t>”</a:t>
            </a:r>
            <a:r>
              <a:rPr lang="en-US" altLang="ja-JP" sz="2800">
                <a:latin typeface="Helvetica Neue" pitchFamily="-107" charset="0"/>
              </a:rPr>
              <a:t> to measure consumption.</a:t>
            </a:r>
            <a:endParaRPr lang="en-US" sz="2800">
              <a:latin typeface="Helvetica Neue" pitchFamily="-107" charset="0"/>
            </a:endParaRPr>
          </a:p>
        </p:txBody>
      </p:sp>
      <p:sp>
        <p:nvSpPr>
          <p:cNvPr id="4" name="Rectangle 3" descr="Correct answer: B, the substitution effect."/>
          <p:cNvSpPr>
            <a:spLocks noChangeArrowheads="1"/>
          </p:cNvSpPr>
          <p:nvPr/>
        </p:nvSpPr>
        <p:spPr bwMode="auto">
          <a:xfrm>
            <a:off x="447675" y="4243503"/>
            <a:ext cx="4701841" cy="569129"/>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229600" cy="1527175"/>
          </a:xfrm>
        </p:spPr>
        <p:txBody>
          <a:bodyPr/>
          <a:lstStyle/>
          <a:p>
            <a:pPr algn="l"/>
            <a:r>
              <a:rPr lang="en-US" sz="3400" dirty="0" smtClean="0">
                <a:solidFill>
                  <a:srgbClr val="1392C7"/>
                </a:solidFill>
                <a:latin typeface="Arial" pitchFamily="-107" charset="0"/>
                <a:cs typeface="Arial" pitchFamily="-107" charset="0"/>
              </a:rPr>
              <a:t>Class </a:t>
            </a:r>
            <a:r>
              <a:rPr lang="en-US" sz="3400" dirty="0">
                <a:solidFill>
                  <a:srgbClr val="1392C7"/>
                </a:solidFill>
                <a:latin typeface="Arial" pitchFamily="-107" charset="0"/>
                <a:cs typeface="Arial" pitchFamily="-107" charset="0"/>
              </a:rPr>
              <a:t>Activity: Think–Pair–Share: Optimizing Consumption </a:t>
            </a:r>
            <a:r>
              <a:rPr lang="en-US" sz="3400" dirty="0" smtClean="0">
                <a:solidFill>
                  <a:srgbClr val="1392C7"/>
                </a:solidFill>
                <a:latin typeface="Arial" pitchFamily="-107" charset="0"/>
                <a:cs typeface="Arial" pitchFamily="-107" charset="0"/>
              </a:rPr>
              <a:t>Decisions</a:t>
            </a:r>
            <a:r>
              <a:rPr lang="en-US" altLang="x-none" sz="3200" dirty="0">
                <a:solidFill>
                  <a:srgbClr val="1392C7"/>
                </a:solidFill>
                <a:latin typeface="Arial" charset="0"/>
                <a:ea typeface="MS PGothic" charset="-128"/>
                <a:cs typeface="Arial" charset="0"/>
              </a:rPr>
              <a:t>—</a:t>
            </a:r>
            <a:r>
              <a:rPr lang="en-US" sz="3400" dirty="0" smtClean="0">
                <a:solidFill>
                  <a:srgbClr val="1392C7"/>
                </a:solidFill>
                <a:latin typeface="Arial" pitchFamily="-107" charset="0"/>
                <a:cs typeface="Arial" pitchFamily="-107" charset="0"/>
              </a:rPr>
              <a:t>1 </a:t>
            </a:r>
            <a:endParaRPr lang="en-US" sz="3400" dirty="0">
              <a:solidFill>
                <a:srgbClr val="1392C7"/>
              </a:solidFill>
              <a:latin typeface="Arial" pitchFamily="-107" charset="0"/>
              <a:cs typeface="Arial" pitchFamily="-107" charset="0"/>
            </a:endParaRPr>
          </a:p>
        </p:txBody>
      </p:sp>
      <p:sp>
        <p:nvSpPr>
          <p:cNvPr id="86018" name="Content Placeholder 2"/>
          <p:cNvSpPr>
            <a:spLocks noGrp="1"/>
          </p:cNvSpPr>
          <p:nvPr>
            <p:ph idx="1"/>
          </p:nvPr>
        </p:nvSpPr>
        <p:spPr>
          <a:xfrm>
            <a:off x="217488" y="1552575"/>
            <a:ext cx="8709025" cy="2133600"/>
          </a:xfrm>
        </p:spPr>
        <p:txBody>
          <a:bodyPr/>
          <a:lstStyle/>
          <a:p>
            <a:r>
              <a:rPr lang="en-US">
                <a:latin typeface="Arial" pitchFamily="-107" charset="0"/>
                <a:cs typeface="Arial" pitchFamily="-107" charset="0"/>
              </a:rPr>
              <a:t>Consider Marinda, who has a $27 fast food budget per month. She can purchase sub sandwiches (S), burgers (B), or tacos (T). The price of a sub sandwich is P</a:t>
            </a:r>
            <a:r>
              <a:rPr lang="en-US" baseline="-25000">
                <a:latin typeface="Arial" pitchFamily="-107" charset="0"/>
                <a:cs typeface="Arial" pitchFamily="-107" charset="0"/>
              </a:rPr>
              <a:t>S</a:t>
            </a:r>
            <a:r>
              <a:rPr lang="en-US">
                <a:latin typeface="Arial" pitchFamily="-107" charset="0"/>
                <a:cs typeface="Arial" pitchFamily="-107" charset="0"/>
              </a:rPr>
              <a:t> = $5, the price of a burger is P</a:t>
            </a:r>
            <a:r>
              <a:rPr lang="en-US" baseline="-25000">
                <a:latin typeface="Arial" pitchFamily="-107" charset="0"/>
                <a:cs typeface="Arial" pitchFamily="-107" charset="0"/>
              </a:rPr>
              <a:t>B</a:t>
            </a:r>
            <a:r>
              <a:rPr lang="en-US">
                <a:latin typeface="Arial" pitchFamily="-107" charset="0"/>
                <a:cs typeface="Arial" pitchFamily="-107" charset="0"/>
              </a:rPr>
              <a:t> = $4, and the price of a taco is P</a:t>
            </a:r>
            <a:r>
              <a:rPr lang="en-US" baseline="-25000">
                <a:latin typeface="Arial" pitchFamily="-107" charset="0"/>
                <a:cs typeface="Arial" pitchFamily="-107" charset="0"/>
              </a:rPr>
              <a:t>T</a:t>
            </a:r>
            <a:r>
              <a:rPr lang="en-US">
                <a:latin typeface="Arial" pitchFamily="-107" charset="0"/>
                <a:cs typeface="Arial" pitchFamily="-107" charset="0"/>
              </a:rPr>
              <a:t> = $2. Use the table below to find Marinda’s optimal consumption bundle.</a:t>
            </a:r>
          </a:p>
        </p:txBody>
      </p:sp>
      <p:graphicFrame>
        <p:nvGraphicFramePr>
          <p:cNvPr id="2" name="Table 1"/>
          <p:cNvGraphicFramePr>
            <a:graphicFrameLocks noGrp="1"/>
          </p:cNvGraphicFramePr>
          <p:nvPr>
            <p:extLst>
              <p:ext uri="{D42A27DB-BD31-4B8C-83A1-F6EECF244321}">
                <p14:modId xmlns:p14="http://schemas.microsoft.com/office/powerpoint/2010/main" val="283259773"/>
              </p:ext>
            </p:extLst>
          </p:nvPr>
        </p:nvGraphicFramePr>
        <p:xfrm>
          <a:off x="73025" y="3516313"/>
          <a:ext cx="9028113" cy="3414723"/>
        </p:xfrm>
        <a:graphic>
          <a:graphicData uri="http://schemas.openxmlformats.org/drawingml/2006/table">
            <a:tbl>
              <a:tblPr/>
              <a:tblGrid>
                <a:gridCol w="1003300">
                  <a:extLst>
                    <a:ext uri="{9D8B030D-6E8A-4147-A177-3AD203B41FA5}">
                      <a16:colId xmlns="" xmlns:a16="http://schemas.microsoft.com/office/drawing/2014/main" val="20000"/>
                    </a:ext>
                  </a:extLst>
                </a:gridCol>
                <a:gridCol w="1003300">
                  <a:extLst>
                    <a:ext uri="{9D8B030D-6E8A-4147-A177-3AD203B41FA5}">
                      <a16:colId xmlns="" xmlns:a16="http://schemas.microsoft.com/office/drawing/2014/main" val="20001"/>
                    </a:ext>
                  </a:extLst>
                </a:gridCol>
                <a:gridCol w="1003300">
                  <a:extLst>
                    <a:ext uri="{9D8B030D-6E8A-4147-A177-3AD203B41FA5}">
                      <a16:colId xmlns="" xmlns:a16="http://schemas.microsoft.com/office/drawing/2014/main" val="20002"/>
                    </a:ext>
                  </a:extLst>
                </a:gridCol>
                <a:gridCol w="1003300">
                  <a:extLst>
                    <a:ext uri="{9D8B030D-6E8A-4147-A177-3AD203B41FA5}">
                      <a16:colId xmlns="" xmlns:a16="http://schemas.microsoft.com/office/drawing/2014/main" val="20003"/>
                    </a:ext>
                  </a:extLst>
                </a:gridCol>
                <a:gridCol w="1001713">
                  <a:extLst>
                    <a:ext uri="{9D8B030D-6E8A-4147-A177-3AD203B41FA5}">
                      <a16:colId xmlns="" xmlns:a16="http://schemas.microsoft.com/office/drawing/2014/main" val="20004"/>
                    </a:ext>
                  </a:extLst>
                </a:gridCol>
                <a:gridCol w="1003300">
                  <a:extLst>
                    <a:ext uri="{9D8B030D-6E8A-4147-A177-3AD203B41FA5}">
                      <a16:colId xmlns="" xmlns:a16="http://schemas.microsoft.com/office/drawing/2014/main" val="20005"/>
                    </a:ext>
                  </a:extLst>
                </a:gridCol>
                <a:gridCol w="1003300">
                  <a:extLst>
                    <a:ext uri="{9D8B030D-6E8A-4147-A177-3AD203B41FA5}">
                      <a16:colId xmlns="" xmlns:a16="http://schemas.microsoft.com/office/drawing/2014/main" val="20006"/>
                    </a:ext>
                  </a:extLst>
                </a:gridCol>
                <a:gridCol w="1003300">
                  <a:extLst>
                    <a:ext uri="{9D8B030D-6E8A-4147-A177-3AD203B41FA5}">
                      <a16:colId xmlns="" xmlns:a16="http://schemas.microsoft.com/office/drawing/2014/main" val="20007"/>
                    </a:ext>
                  </a:extLst>
                </a:gridCol>
                <a:gridCol w="1003300">
                  <a:extLst>
                    <a:ext uri="{9D8B030D-6E8A-4147-A177-3AD203B41FA5}">
                      <a16:colId xmlns="" xmlns:a16="http://schemas.microsoft.com/office/drawing/2014/main" val="20008"/>
                    </a:ext>
                  </a:extLst>
                </a:gridCol>
              </a:tblGrid>
              <a:tr h="7016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Subs </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MU Subs</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rgbClr val="FFFFFF"/>
                          </a:solidFill>
                          <a:effectLst/>
                          <a:latin typeface="Arial" charset="0"/>
                          <a:ea typeface="Arial" charset="0"/>
                          <a:cs typeface="Arial" charset="0"/>
                        </a:rPr>
                        <a:t>MU(S</a:t>
                      </a:r>
                      <a:r>
                        <a:rPr kumimoji="0" lang="en-US" sz="1800" b="1" i="0" u="none" strike="noStrike" cap="none" normalizeH="0" baseline="0">
                          <a:ln>
                            <a:noFill/>
                          </a:ln>
                          <a:solidFill>
                            <a:srgbClr val="FFFFFF"/>
                          </a:solidFill>
                          <a:effectLst/>
                          <a:latin typeface="Arial" charset="0"/>
                          <a:ea typeface="Arial" charset="0"/>
                          <a:cs typeface="Arial" charset="0"/>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P(S)</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 Burgers</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MU Burgers</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rgbClr val="FFFFFF"/>
                          </a:solidFill>
                          <a:effectLst/>
                          <a:latin typeface="Arial" charset="0"/>
                          <a:ea typeface="Arial" charset="0"/>
                          <a:cs typeface="Arial" charset="0"/>
                        </a:rPr>
                        <a:t>MU(B</a:t>
                      </a:r>
                      <a:r>
                        <a:rPr kumimoji="0" lang="en-US" sz="1800" b="1" i="0" u="none" strike="noStrike" cap="none" normalizeH="0" baseline="0">
                          <a:ln>
                            <a:noFill/>
                          </a:ln>
                          <a:solidFill>
                            <a:srgbClr val="FFFFFF"/>
                          </a:solidFill>
                          <a:effectLst/>
                          <a:latin typeface="Arial" charset="0"/>
                          <a:ea typeface="Arial" charset="0"/>
                          <a:cs typeface="Arial"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P(B)</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Arial" charset="0"/>
                          <a:cs typeface="Arial" charset="0"/>
                        </a:rPr>
                        <a:t># Tacos</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MU Tacos</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rgbClr val="FFFFFF"/>
                          </a:solidFill>
                          <a:effectLst/>
                          <a:latin typeface="Arial" charset="0"/>
                          <a:ea typeface="Arial" charset="0"/>
                          <a:cs typeface="Arial" charset="0"/>
                        </a:rPr>
                        <a:t>MU(T</a:t>
                      </a:r>
                      <a:r>
                        <a:rPr kumimoji="0" lang="en-US" sz="1800" b="1" i="0" u="none" strike="noStrike" cap="none" normalizeH="0" baseline="0">
                          <a:ln>
                            <a:noFill/>
                          </a:ln>
                          <a:solidFill>
                            <a:srgbClr val="FFFFFF"/>
                          </a:solidFill>
                          <a:effectLst/>
                          <a:latin typeface="Arial" charset="0"/>
                          <a:ea typeface="Arial" charset="0"/>
                          <a:cs typeface="Arial" charset="0"/>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T</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5000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0</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0</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0</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5000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1</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50</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1</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36</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1</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20</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5000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2</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45</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2</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32</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2</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16</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r h="5000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3</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40</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3</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28</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3</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12</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r h="5000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4</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35</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4</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24</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4</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8</a:t>
                      </a: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Arial" charset="0"/>
                        <a:cs typeface="Arial" charset="0"/>
                      </a:endParaRPr>
                    </a:p>
                  </a:txBody>
                  <a:tcPr marL="91442" marR="91442"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0"/>
            <a:ext cx="8229600" cy="1527175"/>
          </a:xfrm>
        </p:spPr>
        <p:txBody>
          <a:bodyPr/>
          <a:lstStyle/>
          <a:p>
            <a:pPr algn="l"/>
            <a:r>
              <a:rPr lang="en-US" sz="3400" dirty="0">
                <a:solidFill>
                  <a:srgbClr val="1392C7"/>
                </a:solidFill>
                <a:latin typeface="Arial" pitchFamily="-107" charset="0"/>
                <a:cs typeface="Arial" pitchFamily="-107" charset="0"/>
              </a:rPr>
              <a:t>Class Activity: Think–Pair–Share: Optimizing Consumption </a:t>
            </a:r>
            <a:r>
              <a:rPr lang="en-US" sz="3400" dirty="0" smtClean="0">
                <a:solidFill>
                  <a:srgbClr val="1392C7"/>
                </a:solidFill>
                <a:latin typeface="Arial" pitchFamily="-107" charset="0"/>
                <a:cs typeface="Arial" pitchFamily="-107" charset="0"/>
              </a:rPr>
              <a:t>Decisions</a:t>
            </a:r>
            <a:r>
              <a:rPr lang="en-US" altLang="x-none" sz="3200" dirty="0" smtClean="0">
                <a:solidFill>
                  <a:srgbClr val="1392C7"/>
                </a:solidFill>
                <a:latin typeface="Arial" charset="0"/>
                <a:ea typeface="MS PGothic" charset="-128"/>
                <a:cs typeface="Arial" charset="0"/>
              </a:rPr>
              <a:t>—</a:t>
            </a:r>
            <a:r>
              <a:rPr lang="en-US" altLang="x-none" sz="3400" dirty="0">
                <a:solidFill>
                  <a:srgbClr val="1392C7"/>
                </a:solidFill>
                <a:latin typeface="Arial" pitchFamily="-107" charset="0"/>
                <a:cs typeface="Arial" pitchFamily="-107" charset="0"/>
              </a:rPr>
              <a:t>2</a:t>
            </a:r>
            <a:endParaRPr lang="en-US" sz="3400" dirty="0">
              <a:latin typeface="Arial" pitchFamily="-107" charset="0"/>
              <a:cs typeface="Arial" pitchFamily="-107" charset="0"/>
            </a:endParaRPr>
          </a:p>
        </p:txBody>
      </p:sp>
      <p:sp>
        <p:nvSpPr>
          <p:cNvPr id="88066" name="Content Placeholder 2"/>
          <p:cNvSpPr>
            <a:spLocks noGrp="1"/>
          </p:cNvSpPr>
          <p:nvPr>
            <p:ph idx="1"/>
          </p:nvPr>
        </p:nvSpPr>
        <p:spPr>
          <a:xfrm>
            <a:off x="217488" y="1552575"/>
            <a:ext cx="8709025" cy="973138"/>
          </a:xfrm>
        </p:spPr>
        <p:txBody>
          <a:bodyPr/>
          <a:lstStyle/>
          <a:p>
            <a:r>
              <a:rPr lang="en-US">
                <a:latin typeface="Arial" pitchFamily="-107" charset="0"/>
                <a:cs typeface="Arial" pitchFamily="-107" charset="0"/>
              </a:rPr>
              <a:t>Income = $27 fast food, P</a:t>
            </a:r>
            <a:r>
              <a:rPr lang="en-US" baseline="-25000">
                <a:latin typeface="Arial" pitchFamily="-107" charset="0"/>
                <a:cs typeface="Arial" pitchFamily="-107" charset="0"/>
              </a:rPr>
              <a:t>S</a:t>
            </a:r>
            <a:r>
              <a:rPr lang="en-US">
                <a:latin typeface="Arial" pitchFamily="-107" charset="0"/>
                <a:cs typeface="Arial" pitchFamily="-107" charset="0"/>
              </a:rPr>
              <a:t> = $5, P</a:t>
            </a:r>
            <a:r>
              <a:rPr lang="en-US" baseline="-25000">
                <a:latin typeface="Arial" pitchFamily="-107" charset="0"/>
                <a:cs typeface="Arial" pitchFamily="-107" charset="0"/>
              </a:rPr>
              <a:t>B</a:t>
            </a:r>
            <a:r>
              <a:rPr lang="en-US">
                <a:latin typeface="Arial" pitchFamily="-107" charset="0"/>
                <a:cs typeface="Arial" pitchFamily="-107" charset="0"/>
              </a:rPr>
              <a:t> = $4, P</a:t>
            </a:r>
            <a:r>
              <a:rPr lang="en-US" baseline="-25000">
                <a:latin typeface="Arial" pitchFamily="-107" charset="0"/>
                <a:cs typeface="Arial" pitchFamily="-107" charset="0"/>
              </a:rPr>
              <a:t>T</a:t>
            </a:r>
            <a:r>
              <a:rPr lang="en-US">
                <a:latin typeface="Arial" pitchFamily="-107" charset="0"/>
                <a:cs typeface="Arial" pitchFamily="-107" charset="0"/>
              </a:rPr>
              <a:t> = $2. Use the table below to find Marinda’s optimal consumption bundle.</a:t>
            </a:r>
          </a:p>
        </p:txBody>
      </p:sp>
      <p:graphicFrame>
        <p:nvGraphicFramePr>
          <p:cNvPr id="2" name="Table 1"/>
          <p:cNvGraphicFramePr>
            <a:graphicFrameLocks noGrp="1"/>
          </p:cNvGraphicFramePr>
          <p:nvPr>
            <p:extLst>
              <p:ext uri="{D42A27DB-BD31-4B8C-83A1-F6EECF244321}">
                <p14:modId xmlns:p14="http://schemas.microsoft.com/office/powerpoint/2010/main" val="892407393"/>
              </p:ext>
            </p:extLst>
          </p:nvPr>
        </p:nvGraphicFramePr>
        <p:xfrm>
          <a:off x="58738" y="2351088"/>
          <a:ext cx="9026525" cy="4191000"/>
        </p:xfrm>
        <a:graphic>
          <a:graphicData uri="http://schemas.openxmlformats.org/drawingml/2006/table">
            <a:tbl>
              <a:tblPr/>
              <a:tblGrid>
                <a:gridCol w="1003300">
                  <a:extLst>
                    <a:ext uri="{9D8B030D-6E8A-4147-A177-3AD203B41FA5}">
                      <a16:colId xmlns="" xmlns:a16="http://schemas.microsoft.com/office/drawing/2014/main" val="20000"/>
                    </a:ext>
                  </a:extLst>
                </a:gridCol>
                <a:gridCol w="1003300">
                  <a:extLst>
                    <a:ext uri="{9D8B030D-6E8A-4147-A177-3AD203B41FA5}">
                      <a16:colId xmlns="" xmlns:a16="http://schemas.microsoft.com/office/drawing/2014/main" val="20001"/>
                    </a:ext>
                  </a:extLst>
                </a:gridCol>
                <a:gridCol w="1001712">
                  <a:extLst>
                    <a:ext uri="{9D8B030D-6E8A-4147-A177-3AD203B41FA5}">
                      <a16:colId xmlns="" xmlns:a16="http://schemas.microsoft.com/office/drawing/2014/main" val="20002"/>
                    </a:ext>
                  </a:extLst>
                </a:gridCol>
                <a:gridCol w="1003300">
                  <a:extLst>
                    <a:ext uri="{9D8B030D-6E8A-4147-A177-3AD203B41FA5}">
                      <a16:colId xmlns="" xmlns:a16="http://schemas.microsoft.com/office/drawing/2014/main" val="20003"/>
                    </a:ext>
                  </a:extLst>
                </a:gridCol>
                <a:gridCol w="1003300">
                  <a:extLst>
                    <a:ext uri="{9D8B030D-6E8A-4147-A177-3AD203B41FA5}">
                      <a16:colId xmlns="" xmlns:a16="http://schemas.microsoft.com/office/drawing/2014/main" val="20004"/>
                    </a:ext>
                  </a:extLst>
                </a:gridCol>
                <a:gridCol w="1003300">
                  <a:extLst>
                    <a:ext uri="{9D8B030D-6E8A-4147-A177-3AD203B41FA5}">
                      <a16:colId xmlns="" xmlns:a16="http://schemas.microsoft.com/office/drawing/2014/main" val="20005"/>
                    </a:ext>
                  </a:extLst>
                </a:gridCol>
                <a:gridCol w="1001713">
                  <a:extLst>
                    <a:ext uri="{9D8B030D-6E8A-4147-A177-3AD203B41FA5}">
                      <a16:colId xmlns="" xmlns:a16="http://schemas.microsoft.com/office/drawing/2014/main" val="20006"/>
                    </a:ext>
                  </a:extLst>
                </a:gridCol>
                <a:gridCol w="1003300">
                  <a:extLst>
                    <a:ext uri="{9D8B030D-6E8A-4147-A177-3AD203B41FA5}">
                      <a16:colId xmlns="" xmlns:a16="http://schemas.microsoft.com/office/drawing/2014/main" val="20007"/>
                    </a:ext>
                  </a:extLst>
                </a:gridCol>
                <a:gridCol w="1003300">
                  <a:extLst>
                    <a:ext uri="{9D8B030D-6E8A-4147-A177-3AD203B41FA5}">
                      <a16:colId xmlns="" xmlns:a16="http://schemas.microsoft.com/office/drawing/2014/main" val="20008"/>
                    </a:ext>
                  </a:extLst>
                </a:gridCol>
              </a:tblGrid>
              <a:tr h="10953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Subs </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MU Subs</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rgbClr val="FFFFFF"/>
                          </a:solidFill>
                          <a:effectLst/>
                          <a:latin typeface="Arial" charset="0"/>
                          <a:ea typeface="Arial" charset="0"/>
                          <a:cs typeface="Arial" charset="0"/>
                        </a:rPr>
                        <a:t>MU(S</a:t>
                      </a:r>
                      <a:r>
                        <a:rPr kumimoji="0" lang="en-US" sz="1800" b="1" i="0" u="none" strike="noStrike" cap="none" normalizeH="0" baseline="0">
                          <a:ln>
                            <a:noFill/>
                          </a:ln>
                          <a:solidFill>
                            <a:srgbClr val="FFFFFF"/>
                          </a:solidFill>
                          <a:effectLst/>
                          <a:latin typeface="Arial" charset="0"/>
                          <a:ea typeface="Arial" charset="0"/>
                          <a:cs typeface="Arial" charset="0"/>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P(S)</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 Burgers</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Arial" charset="0"/>
                          <a:cs typeface="Arial" charset="0"/>
                        </a:rPr>
                        <a:t>MU Burgers</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rgbClr val="FFFFFF"/>
                          </a:solidFill>
                          <a:effectLst/>
                          <a:latin typeface="Arial" charset="0"/>
                          <a:ea typeface="Arial" charset="0"/>
                          <a:cs typeface="Arial" charset="0"/>
                        </a:rPr>
                        <a:t>MU(B</a:t>
                      </a:r>
                      <a:r>
                        <a:rPr kumimoji="0" lang="en-US" sz="1800" b="1" i="0" u="none" strike="noStrike" cap="none" normalizeH="0" baseline="0">
                          <a:ln>
                            <a:noFill/>
                          </a:ln>
                          <a:solidFill>
                            <a:srgbClr val="FFFFFF"/>
                          </a:solidFill>
                          <a:effectLst/>
                          <a:latin typeface="Arial" charset="0"/>
                          <a:ea typeface="Arial" charset="0"/>
                          <a:cs typeface="Arial"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P(B)</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 Tacos</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MU Tacos</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rgbClr val="FFFFFF"/>
                          </a:solidFill>
                          <a:effectLst/>
                          <a:latin typeface="Arial" charset="0"/>
                          <a:ea typeface="Arial" charset="0"/>
                          <a:cs typeface="Arial" charset="0"/>
                        </a:rPr>
                        <a:t>MU(T</a:t>
                      </a:r>
                      <a:r>
                        <a:rPr kumimoji="0" lang="en-US" sz="1800" b="1" i="0" u="none" strike="noStrike" cap="none" normalizeH="0" baseline="0">
                          <a:ln>
                            <a:noFill/>
                          </a:ln>
                          <a:solidFill>
                            <a:srgbClr val="FFFFFF"/>
                          </a:solidFill>
                          <a:effectLst/>
                          <a:latin typeface="Arial" charset="0"/>
                          <a:ea typeface="Arial" charset="0"/>
                          <a:cs typeface="Arial" charset="0"/>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T</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619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0</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0</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0</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Arial" charset="0"/>
                        <a:cs typeface="Arial" charset="0"/>
                      </a:endParaRP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619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1</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50</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Arial" charset="0"/>
                          <a:ea typeface="Arial" charset="0"/>
                          <a:cs typeface="Arial" charset="0"/>
                        </a:rPr>
                        <a:t>10</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1</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36</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Arial" charset="0"/>
                          <a:ea typeface="Arial" charset="0"/>
                          <a:cs typeface="Arial" charset="0"/>
                        </a:rPr>
                        <a:t>9</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1</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20</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Arial" charset="0"/>
                          <a:ea typeface="Arial" charset="0"/>
                          <a:cs typeface="Arial" charset="0"/>
                        </a:rPr>
                        <a:t>10</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619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2</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45</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Arial" charset="0"/>
                          <a:ea typeface="Arial" charset="0"/>
                          <a:cs typeface="Arial" charset="0"/>
                        </a:rPr>
                        <a:t>9</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2</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32</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Arial" charset="0"/>
                          <a:ea typeface="Arial" charset="0"/>
                          <a:cs typeface="Arial" charset="0"/>
                        </a:rPr>
                        <a:t>8</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2</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16</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Arial" charset="0"/>
                          <a:ea typeface="Arial" charset="0"/>
                          <a:cs typeface="Arial" charset="0"/>
                        </a:rPr>
                        <a:t>8</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r h="619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3</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40</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Arial" charset="0"/>
                          <a:ea typeface="Arial" charset="0"/>
                          <a:cs typeface="Arial" charset="0"/>
                        </a:rPr>
                        <a:t>8</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3</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28</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Arial" charset="0"/>
                          <a:ea typeface="Arial" charset="0"/>
                          <a:cs typeface="Arial" charset="0"/>
                        </a:rPr>
                        <a:t>7</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3</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12</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Arial" charset="0"/>
                          <a:ea typeface="Arial" charset="0"/>
                          <a:cs typeface="Arial" charset="0"/>
                        </a:rPr>
                        <a:t>6</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r h="619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4</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35</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Arial" charset="0"/>
                          <a:ea typeface="Arial" charset="0"/>
                          <a:cs typeface="Arial" charset="0"/>
                        </a:rPr>
                        <a:t>7</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4</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24</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Arial" charset="0"/>
                          <a:ea typeface="Arial" charset="0"/>
                          <a:cs typeface="Arial" charset="0"/>
                        </a:rPr>
                        <a:t>6</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4</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8</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Arial" charset="0"/>
                          <a:ea typeface="Arial" charset="0"/>
                          <a:cs typeface="Arial" charset="0"/>
                        </a:rPr>
                        <a:t>4</a:t>
                      </a:r>
                    </a:p>
                  </a:txBody>
                  <a:tcPr marL="91426" marR="91426"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bl>
          </a:graphicData>
        </a:graphic>
      </p:graphicFrame>
      <p:sp>
        <p:nvSpPr>
          <p:cNvPr id="3" name="Oval 2"/>
          <p:cNvSpPr>
            <a:spLocks noChangeAspect="1"/>
          </p:cNvSpPr>
          <p:nvPr/>
        </p:nvSpPr>
        <p:spPr bwMode="auto">
          <a:xfrm>
            <a:off x="2220913" y="5254625"/>
            <a:ext cx="685800" cy="685800"/>
          </a:xfrm>
          <a:prstGeom prst="ellipse">
            <a:avLst/>
          </a:prstGeom>
          <a:noFill/>
          <a:ln w="38100">
            <a:solidFill>
              <a:srgbClr val="336600"/>
            </a:solidFill>
            <a:round/>
            <a:headEnd/>
            <a:tailEnd/>
          </a:ln>
          <a:effectLst>
            <a:outerShdw blurRad="40000" dist="23000" sx="999" sy="999"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
        <p:nvSpPr>
          <p:cNvPr id="6" name="Oval 5"/>
          <p:cNvSpPr>
            <a:spLocks noChangeAspect="1"/>
          </p:cNvSpPr>
          <p:nvPr/>
        </p:nvSpPr>
        <p:spPr bwMode="auto">
          <a:xfrm>
            <a:off x="5203825" y="4622800"/>
            <a:ext cx="685800" cy="685800"/>
          </a:xfrm>
          <a:prstGeom prst="ellipse">
            <a:avLst/>
          </a:prstGeom>
          <a:noFill/>
          <a:ln w="38100">
            <a:solidFill>
              <a:srgbClr val="336600"/>
            </a:solidFill>
            <a:round/>
            <a:headEnd/>
            <a:tailEnd/>
          </a:ln>
          <a:effectLst>
            <a:outerShdw blurRad="40000" dist="23000" sx="999" sy="999"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
        <p:nvSpPr>
          <p:cNvPr id="7" name="Oval 6"/>
          <p:cNvSpPr>
            <a:spLocks noChangeAspect="1"/>
          </p:cNvSpPr>
          <p:nvPr/>
        </p:nvSpPr>
        <p:spPr bwMode="auto">
          <a:xfrm>
            <a:off x="8207375" y="4622800"/>
            <a:ext cx="685800" cy="685800"/>
          </a:xfrm>
          <a:prstGeom prst="ellipse">
            <a:avLst/>
          </a:prstGeom>
          <a:noFill/>
          <a:ln w="38100">
            <a:solidFill>
              <a:srgbClr val="336600"/>
            </a:solidFill>
            <a:round/>
            <a:headEnd/>
            <a:tailEnd/>
          </a:ln>
          <a:effectLst>
            <a:outerShdw blurRad="40000" dist="23000" sx="999" sy="999"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nodeType="afterGroup">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dirty="0">
                <a:latin typeface="Arial" pitchFamily="-107" charset="0"/>
              </a:rPr>
              <a:t>Diamond-Water </a:t>
            </a:r>
            <a:r>
              <a:rPr lang="en-US" dirty="0" smtClean="0">
                <a:latin typeface="Arial" pitchFamily="-107" charset="0"/>
              </a:rPr>
              <a:t>Paradox</a:t>
            </a:r>
            <a:r>
              <a:rPr lang="en-US" altLang="x-none" dirty="0">
                <a:latin typeface="Arial" charset="0"/>
                <a:ea typeface="MS PGothic" charset="-128"/>
                <a:cs typeface="Arial" charset="0"/>
              </a:rPr>
              <a:t>—</a:t>
            </a:r>
            <a:r>
              <a:rPr lang="en-US" dirty="0" smtClean="0">
                <a:latin typeface="Arial" pitchFamily="-107" charset="0"/>
              </a:rPr>
              <a:t>1 </a:t>
            </a:r>
            <a:endParaRPr lang="en-US" dirty="0">
              <a:latin typeface="Arial" pitchFamily="-107" charset="0"/>
            </a:endParaRPr>
          </a:p>
        </p:txBody>
      </p:sp>
      <p:sp>
        <p:nvSpPr>
          <p:cNvPr id="90114" name="Content Placeholder 2"/>
          <p:cNvSpPr>
            <a:spLocks noGrp="1"/>
          </p:cNvSpPr>
          <p:nvPr>
            <p:ph idx="1"/>
          </p:nvPr>
        </p:nvSpPr>
        <p:spPr>
          <a:xfrm>
            <a:off x="457200" y="1712913"/>
            <a:ext cx="8229600" cy="4895850"/>
          </a:xfrm>
        </p:spPr>
        <p:txBody>
          <a:bodyPr/>
          <a:lstStyle/>
          <a:p>
            <a:r>
              <a:rPr lang="en-US" sz="3000" i="1">
                <a:latin typeface="Arial" pitchFamily="-107" charset="0"/>
              </a:rPr>
              <a:t>Nothing is more useful than water, but it will purchase scarcely anything; scarcely anything can be had in exchange for it. A diamond, on the contrary, has scarcely any use-value, but a very great quantity of other goods may frequently be had in exchange for it.</a:t>
            </a:r>
          </a:p>
          <a:p>
            <a:pPr lvl="1"/>
            <a:r>
              <a:rPr lang="en-US" sz="2800">
                <a:latin typeface="Arial" pitchFamily="-107" charset="0"/>
              </a:rPr>
              <a:t>Adam Smith, 1776</a:t>
            </a:r>
            <a:endParaRPr lang="en-US" sz="2800" i="1">
              <a:latin typeface="Arial" pitchFamily="-107" charset="0"/>
            </a:endParaRPr>
          </a:p>
        </p:txBody>
      </p:sp>
      <p:pic>
        <p:nvPicPr>
          <p:cNvPr id="90115" name="Content Placeholder 5" descr="Adam Smith"/>
          <p:cNvPicPr>
            <a:picLocks noChangeAspect="1"/>
          </p:cNvPicPr>
          <p:nvPr/>
        </p:nvPicPr>
        <p:blipFill>
          <a:blip r:embed="rId3"/>
          <a:srcRect/>
          <a:stretch>
            <a:fillRect/>
          </a:stretch>
        </p:blipFill>
        <p:spPr bwMode="auto">
          <a:xfrm>
            <a:off x="5499100" y="4648200"/>
            <a:ext cx="1960563" cy="196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382000" cy="1527175"/>
          </a:xfrm>
        </p:spPr>
        <p:txBody>
          <a:bodyPr/>
          <a:lstStyle/>
          <a:p>
            <a:r>
              <a:rPr lang="en-US" dirty="0">
                <a:latin typeface="Helvetica Neue" pitchFamily="-107" charset="0"/>
              </a:rPr>
              <a:t>Diamond-Water </a:t>
            </a:r>
            <a:r>
              <a:rPr lang="en-US" dirty="0" smtClean="0">
                <a:latin typeface="Helvetica Neue" pitchFamily="-107" charset="0"/>
              </a:rPr>
              <a:t>Paradox</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31747" name="Content Placeholder 2"/>
          <p:cNvSpPr>
            <a:spLocks noGrp="1"/>
          </p:cNvSpPr>
          <p:nvPr>
            <p:ph idx="1"/>
          </p:nvPr>
        </p:nvSpPr>
        <p:spPr>
          <a:xfrm>
            <a:off x="368300" y="1565275"/>
            <a:ext cx="8318500" cy="5043488"/>
          </a:xfrm>
        </p:spPr>
        <p:txBody>
          <a:bodyPr/>
          <a:lstStyle/>
          <a:p>
            <a:r>
              <a:rPr lang="en-US" sz="3000">
                <a:latin typeface="Arial" pitchFamily="-107" charset="0"/>
              </a:rPr>
              <a:t>What’s the confusion?</a:t>
            </a:r>
          </a:p>
          <a:p>
            <a:pPr lvl="1"/>
            <a:r>
              <a:rPr lang="en-US" sz="2800">
                <a:latin typeface="Arial" pitchFamily="-107" charset="0"/>
              </a:rPr>
              <a:t>Mixes up the value in use with the value in exchange</a:t>
            </a:r>
          </a:p>
          <a:p>
            <a:pPr lvl="1"/>
            <a:r>
              <a:rPr lang="en-US" sz="2800">
                <a:latin typeface="Arial" pitchFamily="-107" charset="0"/>
              </a:rPr>
              <a:t>Compares the marginal utility of a very scarce good (diamond) with the marginal utility of an abundant good (water)</a:t>
            </a:r>
          </a:p>
        </p:txBody>
      </p:sp>
      <p:pic>
        <p:nvPicPr>
          <p:cNvPr id="92163" name="Picture 4" descr="A droplet causes a ripple effect on the surface of water."/>
          <p:cNvPicPr>
            <a:picLocks noChangeAspect="1" noChangeArrowheads="1"/>
          </p:cNvPicPr>
          <p:nvPr/>
        </p:nvPicPr>
        <p:blipFill>
          <a:blip r:embed="rId3"/>
          <a:srcRect/>
          <a:stretch>
            <a:fillRect/>
          </a:stretch>
        </p:blipFill>
        <p:spPr bwMode="auto">
          <a:xfrm>
            <a:off x="2176463" y="4703763"/>
            <a:ext cx="1993900" cy="1371600"/>
          </a:xfrm>
          <a:prstGeom prst="rect">
            <a:avLst/>
          </a:prstGeom>
          <a:noFill/>
          <a:ln w="9525">
            <a:noFill/>
            <a:miter lim="800000"/>
            <a:headEnd/>
            <a:tailEnd/>
          </a:ln>
        </p:spPr>
      </p:pic>
      <p:pic>
        <p:nvPicPr>
          <p:cNvPr id="92164" name="Picture 5" descr="Five diamonds."/>
          <p:cNvPicPr>
            <a:picLocks noChangeAspect="1" noChangeArrowheads="1"/>
          </p:cNvPicPr>
          <p:nvPr/>
        </p:nvPicPr>
        <p:blipFill>
          <a:blip r:embed="rId4"/>
          <a:srcRect/>
          <a:stretch>
            <a:fillRect/>
          </a:stretch>
        </p:blipFill>
        <p:spPr bwMode="auto">
          <a:xfrm>
            <a:off x="5441950" y="4705350"/>
            <a:ext cx="1974850" cy="1370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382000" cy="1527175"/>
          </a:xfrm>
        </p:spPr>
        <p:txBody>
          <a:bodyPr/>
          <a:lstStyle/>
          <a:p>
            <a:r>
              <a:rPr lang="en-US" dirty="0">
                <a:latin typeface="Helvetica Neue" pitchFamily="-107" charset="0"/>
              </a:rPr>
              <a:t>How Do Economists Model Consumer Satisfaction</a:t>
            </a:r>
            <a:r>
              <a:rPr lang="en-US" dirty="0" smtClean="0">
                <a:latin typeface="Helvetica Neue" pitchFamily="-107" charset="0"/>
              </a:rPr>
              <a:t>?</a:t>
            </a:r>
            <a:r>
              <a:rPr lang="en-US" altLang="x-none" dirty="0" smtClean="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9219" name="Content Placeholder 2"/>
          <p:cNvSpPr>
            <a:spLocks noGrp="1"/>
          </p:cNvSpPr>
          <p:nvPr>
            <p:ph idx="1"/>
          </p:nvPr>
        </p:nvSpPr>
        <p:spPr>
          <a:xfrm>
            <a:off x="368300" y="1624013"/>
            <a:ext cx="8318500" cy="5043487"/>
          </a:xfrm>
        </p:spPr>
        <p:txBody>
          <a:bodyPr/>
          <a:lstStyle/>
          <a:p>
            <a:r>
              <a:rPr lang="en-US" sz="3200" dirty="0">
                <a:latin typeface="Arial" pitchFamily="-107" charset="0"/>
              </a:rPr>
              <a:t>Utility</a:t>
            </a:r>
          </a:p>
          <a:p>
            <a:pPr lvl="1"/>
            <a:r>
              <a:rPr lang="en-US" sz="2800" dirty="0">
                <a:latin typeface="Arial" pitchFamily="-107" charset="0"/>
              </a:rPr>
              <a:t>A measure of relative levels of satisfaction consumers enjoy from consumption of goods and services.</a:t>
            </a:r>
          </a:p>
          <a:p>
            <a:pPr lvl="1"/>
            <a:r>
              <a:rPr lang="en-US" altLang="ja-JP" sz="2800" dirty="0">
                <a:latin typeface="Arial" pitchFamily="-107" charset="0"/>
              </a:rPr>
              <a:t>Your satisfaction is quantified </a:t>
            </a:r>
            <a:r>
              <a:rPr lang="en-US" altLang="ja-JP" sz="2800" dirty="0" smtClean="0">
                <a:latin typeface="Arial" pitchFamily="-107" charset="0"/>
              </a:rPr>
              <a:t>with </a:t>
            </a:r>
            <a:r>
              <a:rPr lang="en-US" altLang="ja-JP" sz="2800" b="1" dirty="0" err="1" smtClean="0">
                <a:solidFill>
                  <a:srgbClr val="1492C7"/>
                </a:solidFill>
                <a:latin typeface="Arial" pitchFamily="-107" charset="0"/>
                <a:cs typeface="Arial" pitchFamily="-107" charset="0"/>
              </a:rPr>
              <a:t>utils</a:t>
            </a:r>
            <a:r>
              <a:rPr lang="en-US" altLang="ja-JP" sz="2800" dirty="0" smtClean="0">
                <a:latin typeface="Arial" pitchFamily="-107" charset="0"/>
              </a:rPr>
              <a:t>.</a:t>
            </a:r>
          </a:p>
          <a:p>
            <a:pPr lvl="1"/>
            <a:r>
              <a:rPr lang="en-US" altLang="ja-JP" sz="2800" dirty="0" smtClean="0">
                <a:latin typeface="Arial" pitchFamily="-107" charset="0"/>
              </a:rPr>
              <a:t>The </a:t>
            </a:r>
            <a:r>
              <a:rPr lang="en-US" altLang="ja-JP" sz="2800" dirty="0">
                <a:latin typeface="Arial" pitchFamily="-107" charset="0"/>
              </a:rPr>
              <a:t>goal of the consumer is to maximize her utility.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clrChange>
              <a:clrFrom>
                <a:srgbClr val="FFFFFF"/>
              </a:clrFrom>
              <a:clrTo>
                <a:srgbClr val="FFFFFF">
                  <a:alpha val="0"/>
                </a:srgbClr>
              </a:clrTo>
            </a:clrChange>
          </a:blip>
          <a:stretch>
            <a:fillRect/>
          </a:stretch>
        </p:blipFill>
        <p:spPr>
          <a:xfrm>
            <a:off x="2643455" y="2069155"/>
            <a:ext cx="3608832" cy="2987040"/>
          </a:xfrm>
          <a:prstGeom prst="rect">
            <a:avLst/>
          </a:prstGeom>
        </p:spPr>
      </p:pic>
      <p:pic>
        <p:nvPicPr>
          <p:cNvPr id="29" name="Picture 28"/>
          <p:cNvPicPr>
            <a:picLocks noChangeAspect="1"/>
          </p:cNvPicPr>
          <p:nvPr/>
        </p:nvPicPr>
        <p:blipFill>
          <a:blip r:embed="rId4">
            <a:clrChange>
              <a:clrFrom>
                <a:srgbClr val="FFFFFF"/>
              </a:clrFrom>
              <a:clrTo>
                <a:srgbClr val="FFFFFF">
                  <a:alpha val="0"/>
                </a:srgbClr>
              </a:clrTo>
            </a:clrChange>
          </a:blip>
          <a:stretch>
            <a:fillRect/>
          </a:stretch>
        </p:blipFill>
        <p:spPr>
          <a:xfrm>
            <a:off x="1210810" y="4868747"/>
            <a:ext cx="5175504" cy="1780032"/>
          </a:xfrm>
          <a:prstGeom prst="rect">
            <a:avLst/>
          </a:prstGeom>
        </p:spPr>
      </p:pic>
      <p:pic>
        <p:nvPicPr>
          <p:cNvPr id="26" name="Picture 25"/>
          <p:cNvPicPr>
            <a:picLocks noChangeAspect="1"/>
          </p:cNvPicPr>
          <p:nvPr/>
        </p:nvPicPr>
        <p:blipFill>
          <a:blip r:embed="rId5">
            <a:clrChange>
              <a:clrFrom>
                <a:srgbClr val="FFFFFF"/>
              </a:clrFrom>
              <a:clrTo>
                <a:srgbClr val="FFFFFF">
                  <a:alpha val="0"/>
                </a:srgbClr>
              </a:clrTo>
            </a:clrChange>
          </a:blip>
          <a:stretch>
            <a:fillRect/>
          </a:stretch>
        </p:blipFill>
        <p:spPr>
          <a:xfrm>
            <a:off x="985577" y="3292909"/>
            <a:ext cx="2188464" cy="3346704"/>
          </a:xfrm>
          <a:prstGeom prst="rect">
            <a:avLst/>
          </a:prstGeom>
        </p:spPr>
      </p:pic>
      <p:pic>
        <p:nvPicPr>
          <p:cNvPr id="23" name="Picture 22" descr="A graph showing the Diamond-Water Paradox. Quantity is on the x axis and Price is on the y axis. There are two demand curves and 2 supply curves. The demand curve for water is larger than the demand curve for diamonds. The supply curve for water intersects the demand curve of water at quantity QW and price MUW equals P water. The supply curve for diamonds intersects the demand curve for diamonds at quantity QD and price MUD equals P diamond. The area to the left of the water demand curve and above price MUW equals P water indicates consumer surplus from water equals TUW. The area to the left of the demand curve for diamonds and above price MUD equals P diamond indicates consumer surplus from diamonds equals TUD."/>
          <p:cNvPicPr>
            <a:picLocks noChangeAspect="1"/>
          </p:cNvPicPr>
          <p:nvPr/>
        </p:nvPicPr>
        <p:blipFill>
          <a:blip r:embed="rId6">
            <a:clrChange>
              <a:clrFrom>
                <a:srgbClr val="FFFFFF"/>
              </a:clrFrom>
              <a:clrTo>
                <a:srgbClr val="FFFFFF">
                  <a:alpha val="0"/>
                </a:srgbClr>
              </a:clrTo>
            </a:clrChange>
          </a:blip>
          <a:stretch>
            <a:fillRect/>
          </a:stretch>
        </p:blipFill>
        <p:spPr>
          <a:xfrm>
            <a:off x="886968" y="943973"/>
            <a:ext cx="7370064" cy="5791200"/>
          </a:xfrm>
          <a:prstGeom prst="rect">
            <a:avLst/>
          </a:prstGeom>
        </p:spPr>
      </p:pic>
      <p:sp>
        <p:nvSpPr>
          <p:cNvPr id="94218" name="Title 10"/>
          <p:cNvSpPr>
            <a:spLocks noGrp="1"/>
          </p:cNvSpPr>
          <p:nvPr>
            <p:ph type="title"/>
          </p:nvPr>
        </p:nvSpPr>
        <p:spPr>
          <a:xfrm>
            <a:off x="490538" y="-17463"/>
            <a:ext cx="8378825" cy="768351"/>
          </a:xfrm>
        </p:spPr>
        <p:txBody>
          <a:bodyPr/>
          <a:lstStyle/>
          <a:p>
            <a:r>
              <a:rPr lang="en-US" sz="4000">
                <a:latin typeface="Helvetica Neue" pitchFamily="-107" charset="0"/>
              </a:rPr>
              <a:t>Water and Diamonds, Graphically</a:t>
            </a:r>
            <a:endParaRPr lang="en-US" sz="4000">
              <a:latin typeface="Arial" pitchFamily="-107" charset="0"/>
            </a:endParaRPr>
          </a:p>
        </p:txBody>
      </p:sp>
      <p:pic>
        <p:nvPicPr>
          <p:cNvPr id="24" name="Picture 23"/>
          <p:cNvPicPr>
            <a:picLocks noChangeAspect="1"/>
          </p:cNvPicPr>
          <p:nvPr/>
        </p:nvPicPr>
        <p:blipFill>
          <a:blip r:embed="rId7">
            <a:clrChange>
              <a:clrFrom>
                <a:srgbClr val="FFFFFF"/>
              </a:clrFrom>
              <a:clrTo>
                <a:srgbClr val="FFFFFF">
                  <a:alpha val="0"/>
                </a:srgbClr>
              </a:clrTo>
            </a:clrChange>
          </a:blip>
          <a:stretch>
            <a:fillRect/>
          </a:stretch>
        </p:blipFill>
        <p:spPr>
          <a:xfrm>
            <a:off x="2658798" y="2511977"/>
            <a:ext cx="2432304" cy="3438144"/>
          </a:xfrm>
          <a:prstGeom prst="rect">
            <a:avLst/>
          </a:prstGeom>
        </p:spPr>
      </p:pic>
      <p:pic>
        <p:nvPicPr>
          <p:cNvPr id="25" name="Picture 24"/>
          <p:cNvPicPr>
            <a:picLocks noChangeAspect="1"/>
          </p:cNvPicPr>
          <p:nvPr/>
        </p:nvPicPr>
        <p:blipFill>
          <a:blip r:embed="rId8">
            <a:clrChange>
              <a:clrFrom>
                <a:srgbClr val="FFFFFF"/>
              </a:clrFrom>
              <a:clrTo>
                <a:srgbClr val="FFFFFF">
                  <a:alpha val="0"/>
                </a:srgbClr>
              </a:clrTo>
            </a:clrChange>
          </a:blip>
          <a:stretch>
            <a:fillRect/>
          </a:stretch>
        </p:blipFill>
        <p:spPr>
          <a:xfrm>
            <a:off x="2668023" y="2186530"/>
            <a:ext cx="1554480" cy="3401568"/>
          </a:xfrm>
          <a:prstGeom prst="rect">
            <a:avLst/>
          </a:prstGeom>
        </p:spPr>
      </p:pic>
      <p:pic>
        <p:nvPicPr>
          <p:cNvPr id="27" name="Picture 26"/>
          <p:cNvPicPr>
            <a:picLocks noChangeAspect="1"/>
          </p:cNvPicPr>
          <p:nvPr/>
        </p:nvPicPr>
        <p:blipFill>
          <a:blip r:embed="rId9">
            <a:clrChange>
              <a:clrFrom>
                <a:srgbClr val="FFFFFF"/>
              </a:clrFrom>
              <a:clrTo>
                <a:srgbClr val="FFFFFF">
                  <a:alpha val="0"/>
                </a:srgbClr>
              </a:clrTo>
            </a:clrChange>
          </a:blip>
          <a:stretch>
            <a:fillRect/>
          </a:stretch>
        </p:blipFill>
        <p:spPr>
          <a:xfrm>
            <a:off x="6092957" y="2285650"/>
            <a:ext cx="1274064" cy="3566160"/>
          </a:xfrm>
          <a:prstGeom prst="rect">
            <a:avLst/>
          </a:prstGeom>
        </p:spPr>
      </p:pic>
      <p:pic>
        <p:nvPicPr>
          <p:cNvPr id="28" name="Picture 27"/>
          <p:cNvPicPr>
            <a:picLocks noChangeAspect="1"/>
          </p:cNvPicPr>
          <p:nvPr/>
        </p:nvPicPr>
        <p:blipFill>
          <a:blip r:embed="rId10">
            <a:clrChange>
              <a:clrFrom>
                <a:srgbClr val="FFFFFF"/>
              </a:clrFrom>
              <a:clrTo>
                <a:srgbClr val="FFFFFF">
                  <a:alpha val="0"/>
                </a:srgbClr>
              </a:clrTo>
            </a:clrChange>
          </a:blip>
          <a:stretch>
            <a:fillRect/>
          </a:stretch>
        </p:blipFill>
        <p:spPr>
          <a:xfrm>
            <a:off x="4912489" y="2072105"/>
            <a:ext cx="2298192" cy="3840480"/>
          </a:xfrm>
          <a:prstGeom prst="rect">
            <a:avLst/>
          </a:prstGeom>
        </p:spPr>
      </p:pic>
      <p:pic>
        <p:nvPicPr>
          <p:cNvPr id="30" name="Picture 29"/>
          <p:cNvPicPr>
            <a:picLocks noChangeAspect="1"/>
          </p:cNvPicPr>
          <p:nvPr/>
        </p:nvPicPr>
        <p:blipFill>
          <a:blip r:embed="rId11">
            <a:clrChange>
              <a:clrFrom>
                <a:srgbClr val="FFFFFF"/>
              </a:clrFrom>
              <a:clrTo>
                <a:srgbClr val="FFFFFF">
                  <a:alpha val="0"/>
                </a:srgbClr>
              </a:clrTo>
            </a:clrChange>
          </a:blip>
          <a:stretch>
            <a:fillRect/>
          </a:stretch>
        </p:blipFill>
        <p:spPr>
          <a:xfrm>
            <a:off x="2679917" y="2622187"/>
            <a:ext cx="365760" cy="792480"/>
          </a:xfrm>
          <a:prstGeom prst="rect">
            <a:avLst/>
          </a:prstGeom>
        </p:spPr>
      </p:pic>
      <p:pic>
        <p:nvPicPr>
          <p:cNvPr id="31" name="Picture 30"/>
          <p:cNvPicPr>
            <a:picLocks noChangeAspect="1"/>
          </p:cNvPicPr>
          <p:nvPr/>
        </p:nvPicPr>
        <p:blipFill>
          <a:blip r:embed="rId12">
            <a:clrChange>
              <a:clrFrom>
                <a:srgbClr val="FFFFFF"/>
              </a:clrFrom>
              <a:clrTo>
                <a:srgbClr val="FFFFFF">
                  <a:alpha val="0"/>
                </a:srgbClr>
              </a:clrTo>
            </a:clrChange>
          </a:blip>
          <a:stretch>
            <a:fillRect/>
          </a:stretch>
        </p:blipFill>
        <p:spPr>
          <a:xfrm>
            <a:off x="2692947" y="1013696"/>
            <a:ext cx="2249424" cy="1889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1000"/>
                                        <p:tgtEl>
                                          <p:spTgt spid="25"/>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1000"/>
                                        <p:tgtEl>
                                          <p:spTgt spid="27"/>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1000"/>
                                        <p:tgtEl>
                                          <p:spTgt spid="28"/>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1000"/>
                                        <p:tgtEl>
                                          <p:spTgt spid="31"/>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0"/>
            <a:ext cx="8382000" cy="1527175"/>
          </a:xfrm>
        </p:spPr>
        <p:txBody>
          <a:bodyPr/>
          <a:lstStyle/>
          <a:p>
            <a:r>
              <a:rPr lang="en-US" dirty="0">
                <a:latin typeface="Helvetica Neue" pitchFamily="-107" charset="0"/>
              </a:rPr>
              <a:t>Diamond-Water </a:t>
            </a:r>
            <a:r>
              <a:rPr lang="en-US" dirty="0" smtClean="0">
                <a:latin typeface="Helvetica Neue" pitchFamily="-107" charset="0"/>
              </a:rPr>
              <a:t>Paradox</a:t>
            </a:r>
            <a:r>
              <a:rPr lang="en-US" altLang="x-none" dirty="0">
                <a:latin typeface="Arial" charset="0"/>
                <a:ea typeface="MS PGothic" charset="-128"/>
                <a:cs typeface="Arial" charset="0"/>
              </a:rPr>
              <a:t>—</a:t>
            </a:r>
            <a:r>
              <a:rPr lang="en-US" dirty="0" smtClean="0">
                <a:latin typeface="Helvetica Neue" pitchFamily="-107" charset="0"/>
              </a:rPr>
              <a:t>3 </a:t>
            </a:r>
            <a:endParaRPr lang="en-US" dirty="0">
              <a:latin typeface="Helvetica Neue" pitchFamily="-107" charset="0"/>
            </a:endParaRPr>
          </a:p>
        </p:txBody>
      </p:sp>
      <p:sp>
        <p:nvSpPr>
          <p:cNvPr id="32771" name="Content Placeholder 2"/>
          <p:cNvSpPr>
            <a:spLocks noGrp="1"/>
          </p:cNvSpPr>
          <p:nvPr>
            <p:ph idx="1"/>
          </p:nvPr>
        </p:nvSpPr>
        <p:spPr>
          <a:xfrm>
            <a:off x="368300" y="1624013"/>
            <a:ext cx="8318500" cy="5043487"/>
          </a:xfrm>
        </p:spPr>
        <p:txBody>
          <a:bodyPr/>
          <a:lstStyle/>
          <a:p>
            <a:r>
              <a:rPr lang="en-US" sz="3000" dirty="0">
                <a:latin typeface="Arial" pitchFamily="-107" charset="0"/>
              </a:rPr>
              <a:t>Uses of water</a:t>
            </a:r>
          </a:p>
          <a:p>
            <a:pPr lvl="1"/>
            <a:r>
              <a:rPr lang="en-US" sz="2400" dirty="0">
                <a:latin typeface="Arial" pitchFamily="-107" charset="0"/>
              </a:rPr>
              <a:t>Cooking, drinking, bathing </a:t>
            </a:r>
            <a:r>
              <a:rPr lang="en-US" sz="2400" dirty="0">
                <a:latin typeface="Arial" pitchFamily="-107" charset="0"/>
                <a:sym typeface="Wingdings" pitchFamily="-107" charset="2"/>
              </a:rPr>
              <a:t> high value</a:t>
            </a:r>
          </a:p>
          <a:p>
            <a:pPr lvl="1"/>
            <a:r>
              <a:rPr lang="en-US" sz="2400" dirty="0">
                <a:latin typeface="Arial" pitchFamily="-107" charset="0"/>
                <a:sym typeface="Wingdings" pitchFamily="-107" charset="2"/>
              </a:rPr>
              <a:t>Watering lawns, washing cars  low value</a:t>
            </a:r>
          </a:p>
          <a:p>
            <a:r>
              <a:rPr lang="en-US" sz="3000" dirty="0">
                <a:latin typeface="Arial" pitchFamily="-107" charset="0"/>
                <a:sym typeface="Wingdings" pitchFamily="-107" charset="2"/>
              </a:rPr>
              <a:t>Prices</a:t>
            </a:r>
          </a:p>
          <a:p>
            <a:pPr lvl="1"/>
            <a:r>
              <a:rPr lang="en-US" sz="2400" dirty="0">
                <a:latin typeface="Arial" pitchFamily="-107" charset="0"/>
                <a:sym typeface="Wingdings" pitchFamily="-107" charset="2"/>
              </a:rPr>
              <a:t>In most places, water is relatively abundant, and therefore cheap</a:t>
            </a:r>
          </a:p>
          <a:p>
            <a:pPr lvl="1"/>
            <a:r>
              <a:rPr lang="en-US" sz="2400" dirty="0">
                <a:latin typeface="Arial" pitchFamily="-107" charset="0"/>
                <a:sym typeface="Wingdings" pitchFamily="-107" charset="2"/>
              </a:rPr>
              <a:t>Diamonds are relatively scarce and more expensive</a:t>
            </a:r>
          </a:p>
          <a:p>
            <a:pPr lvl="1"/>
            <a:r>
              <a:rPr lang="en-US" sz="2400" dirty="0">
                <a:latin typeface="Arial" pitchFamily="-107" charset="0"/>
                <a:sym typeface="Wingdings" pitchFamily="-107" charset="2"/>
              </a:rPr>
              <a:t>With the high price of diamonds, you will only consume if you expect to get a high amount of marginal utility from the diamond</a:t>
            </a:r>
          </a:p>
          <a:p>
            <a:pPr lvl="1"/>
            <a:endParaRPr lang="en-US" sz="2400" dirty="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527175"/>
          </a:xfrm>
        </p:spPr>
        <p:txBody>
          <a:bodyPr/>
          <a:lstStyle/>
          <a:p>
            <a:r>
              <a:rPr lang="en-US">
                <a:latin typeface="Arial" pitchFamily="-107" charset="0"/>
              </a:rPr>
              <a:t>Economics in </a:t>
            </a:r>
            <a:r>
              <a:rPr lang="en-US" i="1">
                <a:latin typeface="Arial" pitchFamily="-107" charset="0"/>
              </a:rPr>
              <a:t>Super Size Me</a:t>
            </a:r>
          </a:p>
        </p:txBody>
      </p:sp>
      <p:sp>
        <p:nvSpPr>
          <p:cNvPr id="98306" name="Content Placeholder 2"/>
          <p:cNvSpPr>
            <a:spLocks noGrp="1"/>
          </p:cNvSpPr>
          <p:nvPr>
            <p:ph idx="1"/>
          </p:nvPr>
        </p:nvSpPr>
        <p:spPr>
          <a:xfrm>
            <a:off x="457200" y="1698625"/>
            <a:ext cx="8229600" cy="2743200"/>
          </a:xfrm>
        </p:spPr>
        <p:txBody>
          <a:bodyPr/>
          <a:lstStyle/>
          <a:p>
            <a:r>
              <a:rPr lang="en-US" sz="3200">
                <a:latin typeface="Arial" pitchFamily="-107" charset="0"/>
              </a:rPr>
              <a:t>What would happen if you ate all your meals at McDonald’s for an entire month— without ever working out?</a:t>
            </a:r>
            <a:endParaRPr lang="en-US" sz="2800">
              <a:latin typeface="Arial" pitchFamily="-107" charset="0"/>
            </a:endParaRPr>
          </a:p>
        </p:txBody>
      </p:sp>
      <p:pic>
        <p:nvPicPr>
          <p:cNvPr id="98307" name="Picture 5" descr="Morgan Spurlock sitting at a table with a McDonald's meal in front of him in the movie Super Size Me. ">
            <a:hlinkClick r:id="rId3"/>
          </p:cNvPr>
          <p:cNvPicPr>
            <a:picLocks noChangeAspect="1" noChangeArrowheads="1"/>
          </p:cNvPicPr>
          <p:nvPr/>
        </p:nvPicPr>
        <p:blipFill>
          <a:blip r:embed="rId4"/>
          <a:srcRect/>
          <a:stretch>
            <a:fillRect/>
          </a:stretch>
        </p:blipFill>
        <p:spPr bwMode="auto">
          <a:xfrm>
            <a:off x="2552700" y="3490913"/>
            <a:ext cx="4267200" cy="2441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0"/>
            <a:ext cx="8382000" cy="1527175"/>
          </a:xfrm>
        </p:spPr>
        <p:txBody>
          <a:bodyPr/>
          <a:lstStyle/>
          <a:p>
            <a:r>
              <a:rPr lang="en-US">
                <a:latin typeface="Helvetica Neue" pitchFamily="-107" charset="0"/>
              </a:rPr>
              <a:t>Discrete Choice Models</a:t>
            </a:r>
          </a:p>
        </p:txBody>
      </p:sp>
      <p:sp>
        <p:nvSpPr>
          <p:cNvPr id="35843" name="Content Placeholder 2"/>
          <p:cNvSpPr>
            <a:spLocks noGrp="1"/>
          </p:cNvSpPr>
          <p:nvPr>
            <p:ph idx="4294967295"/>
          </p:nvPr>
        </p:nvSpPr>
        <p:spPr>
          <a:xfrm>
            <a:off x="368300" y="1624013"/>
            <a:ext cx="8318500" cy="5043487"/>
          </a:xfrm>
        </p:spPr>
        <p:txBody>
          <a:bodyPr/>
          <a:lstStyle/>
          <a:p>
            <a:r>
              <a:rPr lang="en-US" sz="2800" dirty="0">
                <a:latin typeface="Arial" pitchFamily="-107" charset="0"/>
              </a:rPr>
              <a:t>There are some goods in which we only purchase </a:t>
            </a:r>
            <a:r>
              <a:rPr lang="en-US" sz="2800" b="1" dirty="0" smtClean="0">
                <a:solidFill>
                  <a:srgbClr val="1492C7"/>
                </a:solidFill>
                <a:latin typeface="Arial" pitchFamily="-107" charset="0"/>
                <a:cs typeface="Arial" pitchFamily="-107" charset="0"/>
              </a:rPr>
              <a:t>one </a:t>
            </a:r>
            <a:r>
              <a:rPr lang="en-US" sz="2800" dirty="0" smtClean="0">
                <a:latin typeface="Arial" pitchFamily="-107" charset="0"/>
              </a:rPr>
              <a:t>of </a:t>
            </a:r>
            <a:r>
              <a:rPr lang="en-US" sz="2800" dirty="0">
                <a:latin typeface="Arial" pitchFamily="-107" charset="0"/>
              </a:rPr>
              <a:t>that good. Thus, diminishing MU may not apply. However, we still try to maximize our utility.</a:t>
            </a:r>
          </a:p>
          <a:p>
            <a:r>
              <a:rPr lang="en-US" sz="2800" dirty="0">
                <a:latin typeface="Arial" pitchFamily="-107" charset="0"/>
              </a:rPr>
              <a:t>Discrete choice model—we buy the one </a:t>
            </a:r>
            <a:r>
              <a:rPr lang="ja-JP" altLang="en-US" sz="2800" dirty="0">
                <a:latin typeface="Arial" pitchFamily="-107" charset="0"/>
              </a:rPr>
              <a:t>“</a:t>
            </a:r>
            <a:r>
              <a:rPr lang="en-US" altLang="ja-JP" sz="2800" dirty="0">
                <a:latin typeface="Arial" pitchFamily="-107" charset="0"/>
              </a:rPr>
              <a:t>best</a:t>
            </a:r>
            <a:r>
              <a:rPr lang="ja-JP" altLang="en-US" sz="2800" dirty="0">
                <a:latin typeface="Arial" pitchFamily="-107" charset="0"/>
              </a:rPr>
              <a:t>”</a:t>
            </a:r>
            <a:r>
              <a:rPr lang="en-US" altLang="ja-JP" sz="2800" dirty="0">
                <a:latin typeface="Arial" pitchFamily="-107" charset="0"/>
              </a:rPr>
              <a:t> choice out of many alternatives</a:t>
            </a:r>
          </a:p>
          <a:p>
            <a:pPr lvl="1"/>
            <a:r>
              <a:rPr lang="en-US" sz="2400" dirty="0">
                <a:latin typeface="Arial" pitchFamily="-107" charset="0"/>
              </a:rPr>
              <a:t>Airline ticket</a:t>
            </a:r>
          </a:p>
          <a:p>
            <a:pPr lvl="1"/>
            <a:r>
              <a:rPr lang="en-US" sz="2400" dirty="0">
                <a:latin typeface="Arial" pitchFamily="-107" charset="0"/>
              </a:rPr>
              <a:t>House</a:t>
            </a:r>
          </a:p>
          <a:p>
            <a:pPr lvl="1"/>
            <a:r>
              <a:rPr lang="en-US" sz="2400" dirty="0">
                <a:latin typeface="Arial" pitchFamily="-107" charset="0"/>
              </a:rPr>
              <a:t>College education</a:t>
            </a:r>
          </a:p>
          <a:p>
            <a:pPr lvl="1"/>
            <a:r>
              <a:rPr lang="en-US" sz="2400" dirty="0">
                <a:latin typeface="Arial" pitchFamily="-107" charset="0"/>
              </a:rPr>
              <a:t>Spouse!</a:t>
            </a:r>
          </a:p>
        </p:txBody>
      </p:sp>
      <p:pic>
        <p:nvPicPr>
          <p:cNvPr id="35844" name="Picture 4" descr="A newly married couple holding hands while jumping down stairs."/>
          <p:cNvPicPr>
            <a:picLocks noChangeAspect="1" noChangeArrowheads="1"/>
          </p:cNvPicPr>
          <p:nvPr/>
        </p:nvPicPr>
        <p:blipFill>
          <a:blip r:embed="rId3"/>
          <a:srcRect/>
          <a:stretch>
            <a:fillRect/>
          </a:stretch>
        </p:blipFill>
        <p:spPr bwMode="auto">
          <a:xfrm>
            <a:off x="6132513" y="3963850"/>
            <a:ext cx="2001837" cy="267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0"/>
            <a:ext cx="8382000" cy="1527175"/>
          </a:xfrm>
        </p:spPr>
        <p:txBody>
          <a:bodyPr/>
          <a:lstStyle/>
          <a:p>
            <a:r>
              <a:rPr lang="en-US">
                <a:latin typeface="Helvetica Neue" pitchFamily="-107" charset="0"/>
              </a:rPr>
              <a:t>Conclusion</a:t>
            </a:r>
          </a:p>
        </p:txBody>
      </p:sp>
      <p:sp>
        <p:nvSpPr>
          <p:cNvPr id="58371" name="Content Placeholder 2"/>
          <p:cNvSpPr>
            <a:spLocks noGrp="1"/>
          </p:cNvSpPr>
          <p:nvPr>
            <p:ph idx="1"/>
          </p:nvPr>
        </p:nvSpPr>
        <p:spPr>
          <a:xfrm>
            <a:off x="368300" y="1624013"/>
            <a:ext cx="8318500" cy="5043487"/>
          </a:xfrm>
        </p:spPr>
        <p:txBody>
          <a:bodyPr/>
          <a:lstStyle/>
          <a:p>
            <a:r>
              <a:rPr lang="en-US" sz="2800">
                <a:latin typeface="Arial" pitchFamily="-107" charset="0"/>
              </a:rPr>
              <a:t>Due to diminishing marginal utility, the amount of happiness gained from additional consumption will get smaller and smaller.</a:t>
            </a:r>
          </a:p>
          <a:p>
            <a:r>
              <a:rPr lang="en-US" sz="2800">
                <a:latin typeface="Arial" pitchFamily="-107" charset="0"/>
              </a:rPr>
              <a:t>When maximizing utility, consumers face a budget constraint and must consider income, prices, and marginal utility.</a:t>
            </a:r>
          </a:p>
          <a:p>
            <a:r>
              <a:rPr lang="en-US" sz="2800">
                <a:latin typeface="Arial" pitchFamily="-107" charset="0"/>
              </a:rPr>
              <a:t>Utility maximizing rule:</a:t>
            </a:r>
          </a:p>
          <a:p>
            <a:endParaRPr lang="en-US" sz="2800">
              <a:latin typeface="Arial" pitchFamily="-107" charset="0"/>
            </a:endParaRPr>
          </a:p>
        </p:txBody>
      </p:sp>
      <p:graphicFrame>
        <p:nvGraphicFramePr>
          <p:cNvPr id="2" name="Object 1"/>
          <p:cNvGraphicFramePr>
            <a:graphicFrameLocks noChangeAspect="1"/>
          </p:cNvGraphicFramePr>
          <p:nvPr/>
        </p:nvGraphicFramePr>
        <p:xfrm>
          <a:off x="1698625" y="5038725"/>
          <a:ext cx="5605463" cy="990600"/>
        </p:xfrm>
        <a:graphic>
          <a:graphicData uri="http://schemas.openxmlformats.org/presentationml/2006/ole">
            <mc:AlternateContent xmlns:mc="http://schemas.openxmlformats.org/markup-compatibility/2006">
              <mc:Choice xmlns:v="urn:schemas-microsoft-com:vml" Requires="v">
                <p:oleObj spid="_x0000_s115729" name="Equation" r:id="rId4" imgW="2438400" imgH="431800" progId="Equation.3">
                  <p:embed/>
                </p:oleObj>
              </mc:Choice>
              <mc:Fallback>
                <p:oleObj name="Equation" r:id="rId4" imgW="2438400" imgH="4318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625" y="5038725"/>
                        <a:ext cx="5605463" cy="990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382000" cy="1527175"/>
          </a:xfrm>
        </p:spPr>
        <p:txBody>
          <a:bodyPr/>
          <a:lstStyle/>
          <a:p>
            <a:r>
              <a:rPr lang="en-US" dirty="0">
                <a:latin typeface="Helvetica Neue" pitchFamily="-107" charset="0"/>
              </a:rPr>
              <a:t>How Do Economists Model Consumer </a:t>
            </a:r>
            <a:r>
              <a:rPr lang="en-US" dirty="0" smtClean="0">
                <a:latin typeface="Helvetica Neue" pitchFamily="-107" charset="0"/>
              </a:rPr>
              <a:t>Satisfaction?</a:t>
            </a:r>
            <a:r>
              <a:rPr lang="en-US" altLang="x-none" dirty="0" smtClean="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9219" name="Content Placeholder 2"/>
          <p:cNvSpPr>
            <a:spLocks noGrp="1"/>
          </p:cNvSpPr>
          <p:nvPr>
            <p:ph idx="1"/>
          </p:nvPr>
        </p:nvSpPr>
        <p:spPr>
          <a:xfrm>
            <a:off x="368300" y="1624013"/>
            <a:ext cx="8318500" cy="5043487"/>
          </a:xfrm>
        </p:spPr>
        <p:txBody>
          <a:bodyPr/>
          <a:lstStyle/>
          <a:p>
            <a:r>
              <a:rPr lang="en-US" sz="3200" dirty="0">
                <a:latin typeface="Arial" pitchFamily="-107" charset="0"/>
              </a:rPr>
              <a:t>Utility and interpersonal comparisons</a:t>
            </a:r>
          </a:p>
          <a:p>
            <a:pPr lvl="1"/>
            <a:r>
              <a:rPr lang="en-US" sz="2800" dirty="0">
                <a:latin typeface="Arial" pitchFamily="-107" charset="0"/>
              </a:rPr>
              <a:t>Suppose Adam says he gets 10 </a:t>
            </a:r>
            <a:r>
              <a:rPr lang="en-US" sz="2800" dirty="0" err="1">
                <a:latin typeface="Arial" pitchFamily="-107" charset="0"/>
              </a:rPr>
              <a:t>utils</a:t>
            </a:r>
            <a:r>
              <a:rPr lang="en-US" sz="2800" dirty="0">
                <a:latin typeface="Arial" pitchFamily="-107" charset="0"/>
              </a:rPr>
              <a:t> from eating an apple and Eve says she gets 20 </a:t>
            </a:r>
            <a:r>
              <a:rPr lang="en-US" sz="2800" dirty="0" err="1">
                <a:latin typeface="Arial" pitchFamily="-107" charset="0"/>
              </a:rPr>
              <a:t>utils</a:t>
            </a:r>
            <a:r>
              <a:rPr lang="en-US" sz="2800" dirty="0">
                <a:latin typeface="Arial" pitchFamily="-107" charset="0"/>
              </a:rPr>
              <a:t> from doing the same. What can you tell me?</a:t>
            </a:r>
          </a:p>
          <a:p>
            <a:pPr lvl="1"/>
            <a:r>
              <a:rPr lang="en-US" altLang="ja-JP" sz="2800" dirty="0">
                <a:latin typeface="Arial" pitchFamily="-107" charset="0"/>
              </a:rPr>
              <a:t>Suppose Adam says he gets 10 </a:t>
            </a:r>
            <a:r>
              <a:rPr lang="en-US" altLang="ja-JP" sz="2800" dirty="0" err="1">
                <a:latin typeface="Arial" pitchFamily="-107" charset="0"/>
              </a:rPr>
              <a:t>utils</a:t>
            </a:r>
            <a:r>
              <a:rPr lang="en-US" altLang="ja-JP" sz="2800" dirty="0">
                <a:latin typeface="Arial" pitchFamily="-107" charset="0"/>
              </a:rPr>
              <a:t> from eating an apple and 20 </a:t>
            </a:r>
            <a:r>
              <a:rPr lang="en-US" altLang="ja-JP" sz="2800" dirty="0" err="1">
                <a:latin typeface="Arial" pitchFamily="-107" charset="0"/>
              </a:rPr>
              <a:t>utils</a:t>
            </a:r>
            <a:r>
              <a:rPr lang="en-US" altLang="ja-JP" sz="2800" dirty="0">
                <a:latin typeface="Arial" pitchFamily="-107" charset="0"/>
              </a:rPr>
              <a:t> from eating a banana. What can you tell 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382000" cy="1527175"/>
          </a:xfrm>
        </p:spPr>
        <p:txBody>
          <a:bodyPr/>
          <a:lstStyle/>
          <a:p>
            <a:r>
              <a:rPr lang="en-US" dirty="0">
                <a:latin typeface="Helvetica Neue" pitchFamily="-107" charset="0"/>
              </a:rPr>
              <a:t>More on </a:t>
            </a:r>
            <a:r>
              <a:rPr lang="en-US" dirty="0" smtClean="0">
                <a:latin typeface="Helvetica Neue" pitchFamily="-107" charset="0"/>
              </a:rPr>
              <a:t>Utility</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26627" name="Content Placeholder 2"/>
          <p:cNvSpPr>
            <a:spLocks noGrp="1"/>
          </p:cNvSpPr>
          <p:nvPr>
            <p:ph idx="4294967295"/>
          </p:nvPr>
        </p:nvSpPr>
        <p:spPr>
          <a:xfrm>
            <a:off x="368300" y="1292225"/>
            <a:ext cx="8456613" cy="5375275"/>
          </a:xfrm>
        </p:spPr>
        <p:txBody>
          <a:bodyPr/>
          <a:lstStyle/>
          <a:p>
            <a:pPr marL="0" indent="0">
              <a:spcBef>
                <a:spcPct val="0"/>
              </a:spcBef>
              <a:buFont typeface="Arial" pitchFamily="-107" charset="0"/>
              <a:buNone/>
            </a:pPr>
            <a:r>
              <a:rPr lang="en-US" altLang="ja-JP" sz="3200" dirty="0">
                <a:latin typeface="Arial" pitchFamily="-107" charset="0"/>
              </a:rPr>
              <a:t>Two approaches:</a:t>
            </a:r>
            <a:endParaRPr lang="en-US" sz="3200" b="1" dirty="0">
              <a:latin typeface="Arial" pitchFamily="-107" charset="0"/>
            </a:endParaRPr>
          </a:p>
          <a:p>
            <a:r>
              <a:rPr lang="en-US" sz="3000" dirty="0">
                <a:latin typeface="Arial" pitchFamily="-107" charset="0"/>
              </a:rPr>
              <a:t>Cardinal utility </a:t>
            </a:r>
          </a:p>
          <a:p>
            <a:pPr lvl="1">
              <a:buFont typeface="Arial" pitchFamily="-107" charset="0"/>
              <a:buChar char="•"/>
            </a:pPr>
            <a:r>
              <a:rPr lang="en-US" altLang="ja-JP" sz="2800" dirty="0">
                <a:latin typeface="Arial" pitchFamily="-107" charset="0"/>
              </a:rPr>
              <a:t>We can state with numbers how </a:t>
            </a:r>
            <a:r>
              <a:rPr lang="en-US" altLang="ja-JP" sz="2800" i="1" dirty="0">
                <a:latin typeface="Arial" pitchFamily="-107" charset="0"/>
              </a:rPr>
              <a:t>much</a:t>
            </a:r>
            <a:r>
              <a:rPr lang="en-US" altLang="ja-JP" sz="2800" dirty="0">
                <a:latin typeface="Arial" pitchFamily="-107" charset="0"/>
              </a:rPr>
              <a:t> more we prefer one good to another.</a:t>
            </a:r>
            <a:endParaRPr lang="en-US" sz="2800" dirty="0">
              <a:latin typeface="Arial" pitchFamily="-107" charset="0"/>
            </a:endParaRPr>
          </a:p>
          <a:p>
            <a:r>
              <a:rPr lang="en-US" sz="3000" dirty="0">
                <a:latin typeface="Arial" pitchFamily="-107" charset="0"/>
              </a:rPr>
              <a:t>Ordinal utility  </a:t>
            </a:r>
          </a:p>
          <a:p>
            <a:pPr lvl="1">
              <a:buFont typeface="Arial" pitchFamily="-107" charset="0"/>
              <a:buChar char="•"/>
            </a:pPr>
            <a:r>
              <a:rPr lang="en-US" sz="2800" dirty="0">
                <a:latin typeface="Arial" pitchFamily="-107" charset="0"/>
              </a:rPr>
              <a:t>We can rank goods in order of </a:t>
            </a:r>
            <a:r>
              <a:rPr lang="en-US" altLang="ja-JP" sz="2800" dirty="0">
                <a:latin typeface="Arial" pitchFamily="-107" charset="0"/>
              </a:rPr>
              <a:t>preference, but we can’t say by how much we like one good over another.</a:t>
            </a:r>
          </a:p>
          <a:p>
            <a:pPr marL="0" indent="0">
              <a:buFont typeface="Arial" pitchFamily="-107" charset="0"/>
              <a:buNone/>
            </a:pPr>
            <a:r>
              <a:rPr lang="en-US" altLang="ja-JP" sz="3000" dirty="0">
                <a:latin typeface="Arial" pitchFamily="-107" charset="0"/>
              </a:rPr>
              <a:t>Which approach seems more reasonable?</a:t>
            </a:r>
          </a:p>
          <a:p>
            <a:pPr marL="0" indent="0"/>
            <a:endParaRPr lang="en-US" sz="2800" dirty="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382000" cy="1527175"/>
          </a:xfrm>
        </p:spPr>
        <p:txBody>
          <a:bodyPr/>
          <a:lstStyle/>
          <a:p>
            <a:r>
              <a:rPr lang="en-US" dirty="0">
                <a:latin typeface="Helvetica Neue" pitchFamily="-107" charset="0"/>
              </a:rPr>
              <a:t>More on </a:t>
            </a:r>
            <a:r>
              <a:rPr lang="en-US" dirty="0" smtClean="0">
                <a:latin typeface="Helvetica Neue" pitchFamily="-107" charset="0"/>
              </a:rPr>
              <a:t>Utility</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26627" name="Content Placeholder 2"/>
          <p:cNvSpPr>
            <a:spLocks noGrp="1"/>
          </p:cNvSpPr>
          <p:nvPr>
            <p:ph idx="4294967295"/>
          </p:nvPr>
        </p:nvSpPr>
        <p:spPr>
          <a:xfrm>
            <a:off x="368300" y="1292225"/>
            <a:ext cx="8456613" cy="5375275"/>
          </a:xfrm>
        </p:spPr>
        <p:txBody>
          <a:bodyPr/>
          <a:lstStyle/>
          <a:p>
            <a:pPr marL="0" indent="0">
              <a:spcBef>
                <a:spcPct val="0"/>
              </a:spcBef>
              <a:buFont typeface="Arial" pitchFamily="-107" charset="0"/>
              <a:buNone/>
            </a:pPr>
            <a:r>
              <a:rPr lang="en-US" altLang="ja-JP" sz="3200" dirty="0">
                <a:latin typeface="Arial" pitchFamily="-107" charset="0"/>
              </a:rPr>
              <a:t>Relating the two:</a:t>
            </a:r>
            <a:endParaRPr lang="en-US" sz="3200" b="1" dirty="0">
              <a:latin typeface="Arial" pitchFamily="-107" charset="0"/>
            </a:endParaRPr>
          </a:p>
          <a:p>
            <a:r>
              <a:rPr lang="en-US" sz="3000" dirty="0">
                <a:latin typeface="Arial" pitchFamily="-107" charset="0"/>
              </a:rPr>
              <a:t>If a consumer’s preferences are</a:t>
            </a:r>
          </a:p>
          <a:p>
            <a:pPr lvl="1">
              <a:buFont typeface="Arial" pitchFamily="-107" charset="0"/>
              <a:buChar char="•"/>
            </a:pPr>
            <a:r>
              <a:rPr lang="en-US" altLang="ja-JP" sz="2800" dirty="0">
                <a:latin typeface="Arial" pitchFamily="-107" charset="0"/>
              </a:rPr>
              <a:t>Complete</a:t>
            </a:r>
          </a:p>
          <a:p>
            <a:pPr lvl="1">
              <a:buFont typeface="Arial" pitchFamily="-107" charset="0"/>
              <a:buChar char="•"/>
            </a:pPr>
            <a:r>
              <a:rPr lang="en-US" altLang="ja-JP" sz="2800" dirty="0">
                <a:latin typeface="Arial" pitchFamily="-107" charset="0"/>
              </a:rPr>
              <a:t>Transitive</a:t>
            </a:r>
          </a:p>
          <a:p>
            <a:r>
              <a:rPr lang="en-US" altLang="ja-JP" sz="3000" dirty="0">
                <a:latin typeface="Arial" pitchFamily="-107" charset="0"/>
              </a:rPr>
              <a:t>Then we can represent that consumer’s preferences with some utility function. </a:t>
            </a:r>
          </a:p>
          <a:p>
            <a:r>
              <a:rPr lang="en-US" altLang="ja-JP" sz="3000" dirty="0">
                <a:latin typeface="Arial" pitchFamily="-107" charset="0"/>
              </a:rPr>
              <a:t>Connects cardinal with ordinal</a:t>
            </a:r>
          </a:p>
          <a:p>
            <a:pPr marL="0" indent="0"/>
            <a:endParaRPr lang="en-US" sz="2800" dirty="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382000" cy="1527175"/>
          </a:xfrm>
        </p:spPr>
        <p:txBody>
          <a:bodyPr/>
          <a:lstStyle/>
          <a:p>
            <a:r>
              <a:rPr lang="en-US" dirty="0">
                <a:latin typeface="Helvetica Neue" pitchFamily="-107" charset="0"/>
              </a:rPr>
              <a:t>Total and Marginal </a:t>
            </a:r>
            <a:r>
              <a:rPr lang="en-US" dirty="0" smtClean="0">
                <a:latin typeface="Helvetica Neue" pitchFamily="-107" charset="0"/>
              </a:rPr>
              <a:t>Utility</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10243" name="Content Placeholder 2"/>
          <p:cNvSpPr>
            <a:spLocks noGrp="1"/>
          </p:cNvSpPr>
          <p:nvPr>
            <p:ph idx="1"/>
          </p:nvPr>
        </p:nvSpPr>
        <p:spPr>
          <a:xfrm>
            <a:off x="368300" y="1624013"/>
            <a:ext cx="8318500" cy="5043487"/>
          </a:xfrm>
        </p:spPr>
        <p:txBody>
          <a:bodyPr/>
          <a:lstStyle/>
          <a:p>
            <a:r>
              <a:rPr lang="en-US" sz="3200">
                <a:latin typeface="Arial" pitchFamily="-107" charset="0"/>
              </a:rPr>
              <a:t>Total utility</a:t>
            </a:r>
          </a:p>
          <a:p>
            <a:pPr lvl="1"/>
            <a:r>
              <a:rPr lang="en-US" sz="2800">
                <a:latin typeface="Arial" pitchFamily="-107" charset="0"/>
              </a:rPr>
              <a:t>The overall amount of happiness from consumption</a:t>
            </a:r>
          </a:p>
          <a:p>
            <a:r>
              <a:rPr lang="en-US" sz="3200">
                <a:latin typeface="Arial" pitchFamily="-107" charset="0"/>
              </a:rPr>
              <a:t>Marginal utility</a:t>
            </a:r>
          </a:p>
          <a:p>
            <a:pPr lvl="1"/>
            <a:r>
              <a:rPr lang="en-US" sz="2800">
                <a:latin typeface="Arial" pitchFamily="-107" charset="0"/>
              </a:rPr>
              <a:t>Additional utility gained from consuming one more unit of a good or service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382000" cy="1527175"/>
          </a:xfrm>
        </p:spPr>
        <p:txBody>
          <a:bodyPr/>
          <a:lstStyle/>
          <a:p>
            <a:r>
              <a:rPr lang="en-US" dirty="0">
                <a:latin typeface="Helvetica Neue" pitchFamily="-107" charset="0"/>
              </a:rPr>
              <a:t>Total and Marginal </a:t>
            </a:r>
            <a:r>
              <a:rPr lang="en-US" dirty="0" smtClean="0">
                <a:latin typeface="Helvetica Neue" pitchFamily="-107" charset="0"/>
              </a:rPr>
              <a:t>Utility</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pic>
        <p:nvPicPr>
          <p:cNvPr id="4" name="Picture 3" descr="Two graphs and a table comparing total utility and marginal utility. Graph A shows total utility and has Number of brownies eaten on the x axis and Utils on the y axis. A concave downward curve increases from 0 brownies eaten and 0 utils to 5.5 brownies and 75 utils. The curve begins to decrease at 5.5 brownies and 75 utils to 10 brownies and 25 utils. Graph B shows the marginal utility. Number of brownies eaten is on the x axis and utils per brownie is on the y axis. A negative linear line goes from 1 brownie eaten and 25 utils to 5.5 brownies and 0 utils per brownie. The line becomes a dotted line and continues to 8 brownies eaten and negative 10 utils per brownie. The table contains the number of brownies eaten, the total utility, and marginal utility information from the graphs. The table has 3 columns and 12 rows. The column headers are Number of Brownies Eaten, total utility in utils, and Marginal utility in utils per brownie."/>
          <p:cNvPicPr>
            <a:picLocks noChangeAspect="1"/>
          </p:cNvPicPr>
          <p:nvPr/>
        </p:nvPicPr>
        <p:blipFill>
          <a:blip r:embed="rId3"/>
          <a:srcRect t="4258" r="54008" b="2752"/>
          <a:stretch>
            <a:fillRect/>
          </a:stretch>
        </p:blipFill>
        <p:spPr>
          <a:xfrm>
            <a:off x="3153188" y="1699581"/>
            <a:ext cx="2837624" cy="499371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6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6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4010</Words>
  <Application>Microsoft Macintosh PowerPoint</Application>
  <PresentationFormat>On-screen Show (4:3)</PresentationFormat>
  <Paragraphs>632</Paragraphs>
  <Slides>44</Slides>
  <Notes>44</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44</vt:i4>
      </vt:variant>
    </vt:vector>
  </HeadingPairs>
  <TitlesOfParts>
    <vt:vector size="56" baseType="lpstr">
      <vt:lpstr>Calibri</vt:lpstr>
      <vt:lpstr>Helvetica Neue</vt:lpstr>
      <vt:lpstr>Helvetica Neue Medium</vt:lpstr>
      <vt:lpstr>MS PGothic</vt:lpstr>
      <vt:lpstr>ＭＳ Ｐゴシック</vt:lpstr>
      <vt:lpstr>Wingdings</vt:lpstr>
      <vt:lpstr>Arial</vt:lpstr>
      <vt:lpstr>Office Theme</vt:lpstr>
      <vt:lpstr>6_Office Theme</vt:lpstr>
      <vt:lpstr>5_Office Theme</vt:lpstr>
      <vt:lpstr>2_Office Theme</vt:lpstr>
      <vt:lpstr>Equation</vt:lpstr>
      <vt:lpstr>Consumer Choice</vt:lpstr>
      <vt:lpstr>Previously</vt:lpstr>
      <vt:lpstr>Big Questions</vt:lpstr>
      <vt:lpstr>How Do Economists Model Consumer Satisfaction?—1 </vt:lpstr>
      <vt:lpstr>How Do Economists Model Consumer Satisfaction?—2 </vt:lpstr>
      <vt:lpstr>More on Utility—1 </vt:lpstr>
      <vt:lpstr>More on Utility—2 </vt:lpstr>
      <vt:lpstr>Total and Marginal Utility—1 </vt:lpstr>
      <vt:lpstr>Total and Marginal Utility—2 </vt:lpstr>
      <vt:lpstr>Total and Marginal Utility—3 </vt:lpstr>
      <vt:lpstr>Total and Marginal Utility—4 </vt:lpstr>
      <vt:lpstr>Real-World Example: Newspaper vs. Soda Vending Machines</vt:lpstr>
      <vt:lpstr>Real-World Example: Endless Shrimp</vt:lpstr>
      <vt:lpstr>Diminishing Marginal Utility</vt:lpstr>
      <vt:lpstr>Economics in The Simpsons, “New Kid on the Block”</vt:lpstr>
      <vt:lpstr>Economics in The Simpsons, “Maximum Homerdrive”</vt:lpstr>
      <vt:lpstr>Economics in Cool Hand Luke</vt:lpstr>
      <vt:lpstr>Economics in Man v. Food</vt:lpstr>
      <vt:lpstr>Practice What You Know—1 </vt:lpstr>
      <vt:lpstr>Practice What You Know—2 </vt:lpstr>
      <vt:lpstr>How Do Consumers Optimize Their Purchasing Decisions?—1 </vt:lpstr>
      <vt:lpstr>Deciding What to Buy</vt:lpstr>
      <vt:lpstr>Pizza and Pepsi Optimum—1 </vt:lpstr>
      <vt:lpstr>Pizza and Pepsi Optimum—2 </vt:lpstr>
      <vt:lpstr>How Do Consumers Optimize Their Purchasing Decisions?—2 </vt:lpstr>
      <vt:lpstr>More Than Two Goods</vt:lpstr>
      <vt:lpstr>Price Changes—1 </vt:lpstr>
      <vt:lpstr>Price Changes—2 </vt:lpstr>
      <vt:lpstr>Price Changes—3 </vt:lpstr>
      <vt:lpstr>Pizza and Pepsi Optimum—3 </vt:lpstr>
      <vt:lpstr>Price Changes—4 </vt:lpstr>
      <vt:lpstr>Practice What You Know—3 </vt:lpstr>
      <vt:lpstr>Practice What You Know—4 </vt:lpstr>
      <vt:lpstr>Practice What You Know—5 </vt:lpstr>
      <vt:lpstr>Practice What You Know—6 </vt:lpstr>
      <vt:lpstr>Class Activity: Think–Pair–Share: Optimizing Consumption Decisions—1 </vt:lpstr>
      <vt:lpstr>Class Activity: Think–Pair–Share: Optimizing Consumption Decisions—2</vt:lpstr>
      <vt:lpstr>Diamond-Water Paradox—1 </vt:lpstr>
      <vt:lpstr>Diamond-Water Paradox—2 </vt:lpstr>
      <vt:lpstr>Water and Diamonds, Graphically</vt:lpstr>
      <vt:lpstr>Diamond-Water Paradox—3 </vt:lpstr>
      <vt:lpstr>Economics in Super Size Me</vt:lpstr>
      <vt:lpstr>Discrete Choice Models</vt:lpstr>
      <vt:lpstr>Conclusion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Choice</dc:title>
  <cp:lastModifiedBy>Victoria Reuter</cp:lastModifiedBy>
  <cp:revision>12</cp:revision>
  <dcterms:modified xsi:type="dcterms:W3CDTF">2017-03-29T20:21:43Z</dcterms:modified>
</cp:coreProperties>
</file>